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9" r:id="rId4"/>
    <p:sldId id="270" r:id="rId5"/>
    <p:sldId id="272" r:id="rId6"/>
    <p:sldId id="273" r:id="rId7"/>
    <p:sldId id="257" r:id="rId8"/>
    <p:sldId id="258" r:id="rId9"/>
    <p:sldId id="259" r:id="rId10"/>
    <p:sldId id="283" r:id="rId11"/>
    <p:sldId id="285" r:id="rId12"/>
    <p:sldId id="275" r:id="rId13"/>
    <p:sldId id="279" r:id="rId14"/>
    <p:sldId id="280" r:id="rId15"/>
    <p:sldId id="264" r:id="rId16"/>
    <p:sldId id="281" r:id="rId17"/>
    <p:sldId id="261" r:id="rId18"/>
    <p:sldId id="263" r:id="rId19"/>
    <p:sldId id="262" r:id="rId20"/>
    <p:sldId id="265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  <a:srgbClr val="8B2A9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C2AD7-A601-4889-A291-1E080427B039}" type="datetimeFigureOut">
              <a:rPr lang="en-US" smtClean="0"/>
              <a:pPr/>
              <a:t>10/31/2015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1900E-C7D5-4BE9-8A66-C8850A924A7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143251"/>
          </a:xfrm>
        </p:spPr>
        <p:txBody>
          <a:bodyPr>
            <a:normAutofit/>
          </a:bodyPr>
          <a:lstStyle/>
          <a:p>
            <a:r>
              <a:rPr lang="en-US" dirty="0" smtClean="0"/>
              <a:t>Tackling  TB in Urban </a:t>
            </a:r>
            <a:r>
              <a:rPr lang="en-US" dirty="0" smtClean="0"/>
              <a:t>Areas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KACHCON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>
                <a:solidFill>
                  <a:srgbClr val="0000CC"/>
                </a:solidFill>
              </a:rPr>
              <a:t>31 October 2015</a:t>
            </a:r>
            <a:br>
              <a:rPr lang="en-US" sz="2700" dirty="0" smtClean="0">
                <a:solidFill>
                  <a:srgbClr val="0000CC"/>
                </a:solidFill>
              </a:rPr>
            </a:br>
            <a:r>
              <a:rPr lang="en-US" sz="2700" dirty="0" err="1" smtClean="0">
                <a:solidFill>
                  <a:srgbClr val="0000CC"/>
                </a:solidFill>
              </a:rPr>
              <a:t>Yenepoya</a:t>
            </a:r>
            <a:r>
              <a:rPr lang="en-US" sz="2700" dirty="0" smtClean="0">
                <a:solidFill>
                  <a:srgbClr val="0000CC"/>
                </a:solidFill>
              </a:rPr>
              <a:t> Medical College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Dr. </a:t>
            </a:r>
            <a:r>
              <a:rPr lang="en-US" dirty="0" err="1" smtClean="0">
                <a:solidFill>
                  <a:srgbClr val="002060"/>
                </a:solidFill>
              </a:rPr>
              <a:t>Sangeetha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Kodkani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00CC"/>
                </a:solidFill>
              </a:rPr>
              <a:t>Senior Specialist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smtClean="0">
                <a:solidFill>
                  <a:srgbClr val="0000CC"/>
                </a:solidFill>
              </a:rPr>
              <a:t>&amp;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Head, Drug Resistant TB Diagnostic Laboratory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Bangalore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IN" sz="3600" dirty="0" smtClean="0"/>
              <a:t>Communities in Urban Area</a:t>
            </a:r>
            <a:endParaRPr lang="en-IN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838200"/>
            <a:ext cx="4040188" cy="533400"/>
          </a:xfrm>
        </p:spPr>
        <p:txBody>
          <a:bodyPr>
            <a:noAutofit/>
          </a:bodyPr>
          <a:lstStyle/>
          <a:p>
            <a:pPr algn="ctr"/>
            <a:endParaRPr lang="en-IN" sz="1100" dirty="0" smtClean="0">
              <a:solidFill>
                <a:srgbClr val="7030A0"/>
              </a:solidFill>
            </a:endParaRPr>
          </a:p>
          <a:p>
            <a:pPr algn="ctr"/>
            <a:r>
              <a:rPr lang="en-IN" dirty="0" smtClean="0">
                <a:solidFill>
                  <a:srgbClr val="7030A0"/>
                </a:solidFill>
              </a:rPr>
              <a:t>Communities at risk to TB</a:t>
            </a:r>
            <a:endParaRPr lang="en-IN" sz="1100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7800"/>
            <a:ext cx="4191000" cy="5257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sz="2800" b="1" dirty="0" smtClean="0"/>
              <a:t>Demographic: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Age: Young and elderly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Location: Urban slum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Status: Illiteracy 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Income: Poor</a:t>
            </a:r>
          </a:p>
          <a:p>
            <a:pPr fontAlgn="auto">
              <a:spcAft>
                <a:spcPts val="0"/>
              </a:spcAft>
              <a:defRPr/>
            </a:pPr>
            <a:r>
              <a:rPr lang="en-IN" sz="2800" b="1" dirty="0" smtClean="0"/>
              <a:t>Immune status: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People living with HIV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People with Diabetes</a:t>
            </a:r>
          </a:p>
          <a:p>
            <a:pPr fontAlgn="auto">
              <a:spcAft>
                <a:spcPts val="0"/>
              </a:spcAft>
              <a:defRPr/>
            </a:pPr>
            <a:endParaRPr lang="en-IN" sz="2800" dirty="0" smtClean="0"/>
          </a:p>
          <a:p>
            <a:endParaRPr lang="en-IN" sz="2800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257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sz="3200" b="1" dirty="0" smtClean="0"/>
              <a:t>Occupation</a:t>
            </a:r>
            <a:r>
              <a:rPr lang="en-IN" sz="2800" b="1" dirty="0" smtClean="0"/>
              <a:t>: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Migrants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Miners</a:t>
            </a:r>
          </a:p>
          <a:p>
            <a:pPr fontAlgn="auto">
              <a:spcAft>
                <a:spcPts val="0"/>
              </a:spcAft>
              <a:defRPr/>
            </a:pPr>
            <a:r>
              <a:rPr lang="en-IN" sz="2800" b="1" dirty="0" smtClean="0"/>
              <a:t>Behaviours: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Smoking</a:t>
            </a:r>
          </a:p>
          <a:p>
            <a:pPr lvl="1">
              <a:defRPr/>
            </a:pPr>
            <a:r>
              <a:rPr lang="en-IN" sz="2800" b="1" dirty="0" smtClean="0">
                <a:solidFill>
                  <a:schemeClr val="accent1">
                    <a:lumMod val="75000"/>
                  </a:schemeClr>
                </a:solidFill>
              </a:rPr>
              <a:t>Alcohol? Substance abuse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Providers in Urban Area – who see TB</a:t>
            </a:r>
            <a:endParaRPr lang="en-IN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01" y="1219200"/>
            <a:ext cx="8153400" cy="5257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N" sz="2800" b="1" dirty="0" smtClean="0"/>
              <a:t>Doctors:</a:t>
            </a:r>
          </a:p>
          <a:p>
            <a:pPr lvl="1">
              <a:defRPr/>
            </a:pPr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</a:rPr>
              <a:t>Practitioners of Modern Medicine (Allopathic)</a:t>
            </a:r>
          </a:p>
          <a:p>
            <a:pPr lvl="2">
              <a:defRPr/>
            </a:pPr>
            <a:r>
              <a:rPr lang="en-IN" sz="2400" dirty="0" smtClean="0">
                <a:solidFill>
                  <a:schemeClr val="accent1">
                    <a:lumMod val="75000"/>
                  </a:schemeClr>
                </a:solidFill>
              </a:rPr>
              <a:t>GP  or Specialist</a:t>
            </a:r>
          </a:p>
          <a:p>
            <a:pPr lvl="1">
              <a:defRPr/>
            </a:pPr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</a:rPr>
              <a:t>ISMH / (AYUSH)</a:t>
            </a:r>
          </a:p>
          <a:p>
            <a:pPr lvl="1">
              <a:defRPr/>
            </a:pPr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</a:rPr>
              <a:t>Less than fully qualified</a:t>
            </a:r>
          </a:p>
          <a:p>
            <a:pPr>
              <a:defRPr/>
            </a:pPr>
            <a:r>
              <a:rPr lang="en-IN" sz="2800" b="1" dirty="0" smtClean="0"/>
              <a:t>Pharmacists/ Chemists:</a:t>
            </a:r>
          </a:p>
          <a:p>
            <a:pPr>
              <a:defRPr/>
            </a:pPr>
            <a:r>
              <a:rPr lang="en-IN" sz="2800" b="1" dirty="0" smtClean="0"/>
              <a:t>Laboratories:</a:t>
            </a:r>
          </a:p>
          <a:p>
            <a:pPr>
              <a:defRPr/>
            </a:pPr>
            <a:r>
              <a:rPr lang="en-IN" sz="2800" b="1" dirty="0" smtClean="0"/>
              <a:t>Clinic Assistants:</a:t>
            </a:r>
          </a:p>
          <a:p>
            <a:pPr lvl="1">
              <a:defRPr/>
            </a:pPr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</a:rPr>
              <a:t>Receptionist</a:t>
            </a:r>
          </a:p>
          <a:p>
            <a:pPr lvl="1">
              <a:defRPr/>
            </a:pPr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</a:rPr>
              <a:t>Nurse</a:t>
            </a:r>
            <a:endParaRPr lang="en-IN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The need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b="1" dirty="0" smtClean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en-US" sz="4400" b="1" dirty="0" smtClean="0"/>
              <a:t>Universal adoption of standards of tuberculosis care</a:t>
            </a:r>
          </a:p>
          <a:p>
            <a:pPr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to connect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457200" y="1600201"/>
            <a:ext cx="3657600" cy="2133599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r>
              <a:rPr lang="en-IN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Public Sector (RNTCP)</a:t>
            </a:r>
            <a:endParaRPr lang="en-US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86400" y="1676400"/>
            <a:ext cx="3505200" cy="2209800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r>
              <a:rPr lang="en-IN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Private Health Sector</a:t>
            </a:r>
            <a:endParaRPr lang="en-US" sz="2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630269" y="3636952"/>
            <a:ext cx="6236005" cy="2739569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/>
          <a:lstStyle/>
          <a:p>
            <a:pPr algn="ctr">
              <a:defRPr/>
            </a:pPr>
            <a:r>
              <a:rPr lang="en-IN" sz="2800" b="1" dirty="0">
                <a:solidFill>
                  <a:srgbClr val="000000"/>
                </a:solidFill>
                <a:latin typeface="Arial" charset="0"/>
                <a:cs typeface="+mn-cs"/>
              </a:rPr>
              <a:t>Patient, Family &amp;</a:t>
            </a:r>
          </a:p>
          <a:p>
            <a:pPr algn="ctr">
              <a:defRPr/>
            </a:pPr>
            <a:r>
              <a:rPr lang="en-IN" sz="2800" b="1" dirty="0">
                <a:solidFill>
                  <a:srgbClr val="000000"/>
                </a:solidFill>
                <a:latin typeface="Arial" charset="0"/>
                <a:cs typeface="+mn-cs"/>
              </a:rPr>
              <a:t>Community</a:t>
            </a:r>
            <a:endParaRPr lang="en-US" sz="2800" b="1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3372681" cy="338383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8" name="Right Arrow 7"/>
          <p:cNvSpPr/>
          <p:nvPr/>
        </p:nvSpPr>
        <p:spPr bwMode="auto">
          <a:xfrm rot="18639839">
            <a:off x="728445" y="3205916"/>
            <a:ext cx="391958" cy="461665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29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Advocacy</a:t>
            </a:r>
          </a:p>
          <a:p>
            <a:r>
              <a:rPr lang="en-US" sz="2000" b="1" dirty="0" smtClean="0">
                <a:solidFill>
                  <a:srgbClr val="000000"/>
                </a:solidFill>
              </a:rPr>
              <a:t>Information exchange</a:t>
            </a:r>
          </a:p>
          <a:p>
            <a:r>
              <a:rPr lang="en-US" sz="2000" b="1" dirty="0" smtClean="0">
                <a:solidFill>
                  <a:srgbClr val="000000"/>
                </a:solidFill>
              </a:rPr>
              <a:t>Coordination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0" name="Right Arrow 9"/>
          <p:cNvSpPr/>
          <p:nvPr/>
        </p:nvSpPr>
        <p:spPr bwMode="auto">
          <a:xfrm rot="20795110">
            <a:off x="1821537" y="5416117"/>
            <a:ext cx="391958" cy="461665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029200"/>
            <a:ext cx="213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Local advocacy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Communication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CS referral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Care &amp; support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14886262">
            <a:off x="8058653" y="3247536"/>
            <a:ext cx="391958" cy="461665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 sz="1800"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10400" y="3962400"/>
            <a:ext cx="190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 smtClean="0">
                <a:solidFill>
                  <a:srgbClr val="000000"/>
                </a:solidFill>
              </a:rPr>
              <a:t>Capacity building</a:t>
            </a:r>
          </a:p>
          <a:p>
            <a:pPr algn="r"/>
            <a:r>
              <a:rPr lang="en-US" sz="2400" b="1" dirty="0" smtClean="0">
                <a:solidFill>
                  <a:srgbClr val="000000"/>
                </a:solidFill>
              </a:rPr>
              <a:t>Support</a:t>
            </a:r>
          </a:p>
          <a:p>
            <a:pPr algn="r"/>
            <a:r>
              <a:rPr lang="en-US" sz="2400" b="1" dirty="0" smtClean="0">
                <a:solidFill>
                  <a:srgbClr val="000000"/>
                </a:solidFill>
              </a:rPr>
              <a:t>Feedback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Focus of Urban TB intervention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>
            <a:normAutofit fontScale="92500" lnSpcReduction="20000"/>
          </a:bodyPr>
          <a:lstStyle/>
          <a:p>
            <a:pPr marL="225425" indent="-225425" eaLnBrk="0" hangingPunct="0">
              <a:spcBef>
                <a:spcPts val="12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2800" dirty="0" smtClean="0">
                <a:sym typeface="Wingdings" pitchFamily="2" charset="2"/>
              </a:rPr>
              <a:t>Identify and manage of ‘missing’ TB patients by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Strengthening basic TB services in urban areas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Increased access to TB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Integration of service providers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Flexible and innovative TB approaches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To find practices to target vulnerable population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8B2A9E"/>
                </a:solidFill>
              </a:rPr>
              <a:t>Stronger linkage to TB control program</a:t>
            </a:r>
            <a:endParaRPr lang="en-US" sz="2800" dirty="0" smtClean="0">
              <a:solidFill>
                <a:srgbClr val="8B2A9E"/>
              </a:solidFill>
              <a:sym typeface="Wingdings" pitchFamily="2" charset="2"/>
            </a:endParaRPr>
          </a:p>
          <a:p>
            <a:pPr marL="225425" indent="-225425" eaLnBrk="0" hangingPunct="0">
              <a:spcBef>
                <a:spcPts val="12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2800" dirty="0" smtClean="0"/>
              <a:t>Reduce </a:t>
            </a:r>
            <a:r>
              <a:rPr lang="en-US" sz="2800" u="sng" dirty="0" smtClean="0"/>
              <a:t>delays</a:t>
            </a:r>
            <a:r>
              <a:rPr lang="en-US" sz="2800" dirty="0" smtClean="0"/>
              <a:t> in private sector TB diagnosis and treatment</a:t>
            </a:r>
            <a:endParaRPr lang="en-US" sz="2800" u="sng" dirty="0" smtClean="0"/>
          </a:p>
          <a:p>
            <a:pPr marL="720000" lvl="1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r>
              <a:rPr lang="en-US" sz="2600" b="1" dirty="0" smtClean="0">
                <a:solidFill>
                  <a:srgbClr val="7030A0"/>
                </a:solidFill>
                <a:sym typeface="Wingdings" pitchFamily="2" charset="2"/>
              </a:rPr>
              <a:t> </a:t>
            </a:r>
            <a:r>
              <a:rPr lang="en-US" sz="2600" b="1" dirty="0" smtClean="0">
                <a:solidFill>
                  <a:srgbClr val="7030A0"/>
                </a:solidFill>
              </a:rPr>
              <a:t>Reduce morbidity and mortality</a:t>
            </a:r>
          </a:p>
          <a:p>
            <a:pPr marL="720000" lvl="1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7030A0"/>
                </a:solidFill>
                <a:sym typeface="Wingdings" pitchFamily="2" charset="2"/>
              </a:rPr>
              <a:t> </a:t>
            </a:r>
            <a:r>
              <a:rPr lang="en-US" sz="2600" b="1" dirty="0" smtClean="0">
                <a:solidFill>
                  <a:srgbClr val="7030A0"/>
                </a:solidFill>
              </a:rPr>
              <a:t>Reduce costs</a:t>
            </a:r>
            <a:endParaRPr lang="en-US" sz="3000" b="1" dirty="0" smtClean="0">
              <a:solidFill>
                <a:srgbClr val="7030A0"/>
              </a:solidFill>
            </a:endParaRPr>
          </a:p>
          <a:p>
            <a:pPr marL="225425" indent="-225425" eaLnBrk="0" hangingPunct="0">
              <a:spcBef>
                <a:spcPts val="12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2800" dirty="0" smtClean="0"/>
              <a:t>Ensure high treatment </a:t>
            </a:r>
            <a:r>
              <a:rPr lang="en-US" sz="2800" u="sng" dirty="0" smtClean="0"/>
              <a:t>compliance</a:t>
            </a:r>
            <a:r>
              <a:rPr lang="en-US" sz="2800" dirty="0" smtClean="0"/>
              <a:t> in private sector </a:t>
            </a:r>
            <a:endParaRPr lang="en-US" sz="2800" u="sng" dirty="0" smtClean="0"/>
          </a:p>
          <a:p>
            <a:pPr marL="720000" lvl="1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r>
              <a:rPr lang="en-US" sz="2600" b="1" dirty="0" smtClean="0">
                <a:solidFill>
                  <a:srgbClr val="7030A0"/>
                </a:solidFill>
                <a:sym typeface="Wingdings" pitchFamily="2" charset="2"/>
              </a:rPr>
              <a:t> Reduce risk/spread of drug-resistant TB</a:t>
            </a:r>
          </a:p>
          <a:p>
            <a:pPr marL="720000" lvl="1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r>
              <a:rPr lang="en-US" sz="2600" b="1" dirty="0" smtClean="0">
                <a:solidFill>
                  <a:srgbClr val="7030A0"/>
                </a:solidFill>
                <a:sym typeface="Wingdings" pitchFamily="2" charset="2"/>
              </a:rPr>
              <a:t> Reduce spread of TB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Awareness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ICT based teaching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Capacity building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Network formation:</a:t>
            </a:r>
            <a:br>
              <a:rPr lang="en-US" sz="3200" dirty="0" smtClean="0"/>
            </a:br>
            <a:r>
              <a:rPr lang="en-US" sz="2800" i="1" dirty="0" smtClean="0">
                <a:solidFill>
                  <a:srgbClr val="7030A0"/>
                </a:solidFill>
              </a:rPr>
              <a:t>Relationship building</a:t>
            </a:r>
            <a:endParaRPr lang="en-IN" sz="2000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2895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33CC"/>
                </a:solidFill>
              </a:rPr>
              <a:t>Provider exchange forum</a:t>
            </a:r>
          </a:p>
          <a:p>
            <a:r>
              <a:rPr lang="en-US" b="1" dirty="0" smtClean="0">
                <a:solidFill>
                  <a:srgbClr val="3333CC"/>
                </a:solidFill>
              </a:rPr>
              <a:t>Continue learning process</a:t>
            </a:r>
          </a:p>
          <a:p>
            <a:r>
              <a:rPr lang="en-US" b="1" dirty="0" smtClean="0">
                <a:solidFill>
                  <a:srgbClr val="3333CC"/>
                </a:solidFill>
              </a:rPr>
              <a:t>Critical support services</a:t>
            </a:r>
            <a:endParaRPr lang="en-IN" b="1" dirty="0" smtClean="0">
              <a:solidFill>
                <a:srgbClr val="3333CC"/>
              </a:solidFill>
            </a:endParaRPr>
          </a:p>
          <a:p>
            <a:endParaRPr lang="en-IN" b="1" dirty="0">
              <a:solidFill>
                <a:srgbClr val="3333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3400" cy="495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Peer learning</a:t>
            </a:r>
            <a:endParaRPr lang="en-US" sz="2400" b="1" dirty="0" smtClean="0">
              <a:solidFill>
                <a:srgbClr val="0000CC"/>
              </a:solidFill>
            </a:endParaRPr>
          </a:p>
          <a:p>
            <a:r>
              <a:rPr lang="en-US" b="1" dirty="0" smtClean="0">
                <a:solidFill>
                  <a:srgbClr val="0000CC"/>
                </a:solidFill>
              </a:rPr>
              <a:t>Factsheets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Technical support visits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Documentation support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Access to RNTCP services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Treatment support 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Training paramedical staff</a:t>
            </a:r>
            <a:endParaRPr lang="en-IN" b="1" dirty="0" smtClean="0">
              <a:solidFill>
                <a:srgbClr val="0000CC"/>
              </a:solidFill>
            </a:endParaRPr>
          </a:p>
          <a:p>
            <a:endParaRPr lang="en-IN" b="1" dirty="0">
              <a:solidFill>
                <a:srgbClr val="0000CC"/>
              </a:solidFill>
            </a:endParaRPr>
          </a:p>
        </p:txBody>
      </p:sp>
      <p:pic>
        <p:nvPicPr>
          <p:cNvPr id="5" name="Picture 28" descr="http://4.bp.blogspot.com/-WRTf3wLTvD4/TsnxdRdMffI/AAAAAAAAArE/XJ99TuzpEMo/s1600/computer+discuss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343400"/>
            <a:ext cx="4040922" cy="243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ACSM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CC"/>
                </a:solidFill>
              </a:rPr>
              <a:t>Robust IEC activities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Awareness on TB through multiple channels of communication</a:t>
            </a:r>
            <a:endParaRPr lang="en-US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case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CC"/>
                </a:solidFill>
              </a:rPr>
              <a:t>Risk stratification</a:t>
            </a:r>
          </a:p>
          <a:p>
            <a:r>
              <a:rPr lang="en-US" sz="4000" dirty="0" smtClean="0">
                <a:solidFill>
                  <a:srgbClr val="0000CC"/>
                </a:solidFill>
              </a:rPr>
              <a:t>Addressing co-morbid and multi-morbid conditions</a:t>
            </a:r>
          </a:p>
          <a:p>
            <a:r>
              <a:rPr lang="en-US" sz="4000" dirty="0" smtClean="0">
                <a:solidFill>
                  <a:srgbClr val="0000CC"/>
                </a:solidFill>
              </a:rPr>
              <a:t>Offering rapid diagnostics</a:t>
            </a:r>
          </a:p>
          <a:p>
            <a:r>
              <a:rPr lang="en-US" sz="4000" dirty="0" smtClean="0">
                <a:solidFill>
                  <a:srgbClr val="0000CC"/>
                </a:solidFill>
              </a:rPr>
              <a:t>Engaging with private laboratories and private providers</a:t>
            </a:r>
          </a:p>
          <a:p>
            <a:endParaRPr lang="en-US" sz="4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00CC"/>
                </a:solidFill>
              </a:rPr>
              <a:t>Patient-centric approach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Community-based treatment centres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Promoting rational use of anti-TB drugs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Disseminating STCI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Improved data management systems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Social support program</a:t>
            </a:r>
          </a:p>
          <a:p>
            <a:r>
              <a:rPr lang="en-US" sz="3600" dirty="0" smtClean="0">
                <a:solidFill>
                  <a:srgbClr val="0000CC"/>
                </a:solidFill>
              </a:rPr>
              <a:t>NGO/PP interventions</a:t>
            </a:r>
            <a:endParaRPr lang="en-US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solidFill>
                  <a:srgbClr val="0070C0"/>
                </a:solidFill>
              </a:rPr>
              <a:t>Reaching the Unreached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CC"/>
                </a:solidFill>
              </a:rPr>
              <a:t>Contact tracing</a:t>
            </a:r>
          </a:p>
          <a:p>
            <a:r>
              <a:rPr lang="en-US" sz="4000" dirty="0" smtClean="0">
                <a:solidFill>
                  <a:srgbClr val="0000CC"/>
                </a:solidFill>
              </a:rPr>
              <a:t>Infection control in health care settings</a:t>
            </a:r>
          </a:p>
          <a:p>
            <a:r>
              <a:rPr lang="en-US" sz="4000" dirty="0" smtClean="0">
                <a:solidFill>
                  <a:srgbClr val="0000CC"/>
                </a:solidFill>
              </a:rPr>
              <a:t>Preventive treatment to vulnerable population</a:t>
            </a:r>
            <a:endParaRPr lang="en-US" sz="4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 next generation will receive the highest standards of care &amp; support from healthcare providers of their choice</a:t>
            </a:r>
            <a:endParaRPr lang="en-IN" sz="3200" i="1" dirty="0">
              <a:solidFill>
                <a:srgbClr val="0000CC"/>
              </a:solidFill>
            </a:endParaRPr>
          </a:p>
        </p:txBody>
      </p:sp>
      <p:pic>
        <p:nvPicPr>
          <p:cNvPr id="5" name="Picture 2" descr="C:\Documents and Settings\ogeorge\My Documents\Documents\Abt - MBPH\TB\Working Documents\Photographs &amp; Maps\Good Pics\Abt Photo Contest\Childre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68042" y="1600201"/>
            <a:ext cx="3798916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876800" y="55626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ct val="20000"/>
              </a:spcBef>
              <a:buClr>
                <a:srgbClr val="FF000A"/>
              </a:buClr>
              <a:buFont typeface="Wingdings" pitchFamily="2" charset="2"/>
              <a:buNone/>
            </a:pPr>
            <a:endParaRPr lang="en-US" b="1" dirty="0">
              <a:solidFill>
                <a:srgbClr val="DA291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Burden of Tuberculosis: Global and India</a:t>
            </a:r>
          </a:p>
        </p:txBody>
      </p:sp>
      <p:pic>
        <p:nvPicPr>
          <p:cNvPr id="5" name="Picture 4" descr="228_tuberculosis_cases-ea-c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0" y="1309551"/>
            <a:ext cx="9131837" cy="45677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6" name="TextBox 5"/>
          <p:cNvSpPr txBox="1"/>
          <p:nvPr/>
        </p:nvSpPr>
        <p:spPr>
          <a:xfrm>
            <a:off x="4716463" y="4941888"/>
            <a:ext cx="4318000" cy="153828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u="sng" dirty="0">
                <a:latin typeface="+mn-lt"/>
                <a:cs typeface="Arial" charset="0"/>
              </a:rPr>
              <a:t>India*:</a:t>
            </a:r>
            <a:endParaRPr lang="en-US" sz="1600" b="1" u="sng" dirty="0">
              <a:latin typeface="+mn-lt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Arial" charset="0"/>
                <a:cs typeface="Arial" charset="0"/>
              </a:rPr>
              <a:t>Incidence</a:t>
            </a:r>
            <a:r>
              <a:rPr lang="en-US" sz="1600" dirty="0">
                <a:latin typeface="Arial" charset="0"/>
                <a:cs typeface="Arial" charset="0"/>
              </a:rPr>
              <a:t> – 2.1 million; 26% of global TB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Arial" charset="0"/>
                <a:cs typeface="Arial" charset="0"/>
              </a:rPr>
              <a:t>Deaths</a:t>
            </a:r>
            <a:r>
              <a:rPr lang="en-US" sz="1600" dirty="0">
                <a:latin typeface="Arial" charset="0"/>
                <a:cs typeface="Arial" charset="0"/>
              </a:rPr>
              <a:t> – 270,000; 42,000 among HIV+ (1.9%)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Arial" charset="0"/>
                <a:cs typeface="Arial" charset="0"/>
              </a:rPr>
              <a:t>HIV co-infection </a:t>
            </a:r>
            <a:r>
              <a:rPr lang="en-US" sz="1600" dirty="0">
                <a:latin typeface="Arial" charset="0"/>
                <a:cs typeface="Arial" charset="0"/>
              </a:rPr>
              <a:t>– 130,000 (5.9%)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‘Missing’ TB Cases</a:t>
            </a:r>
            <a:r>
              <a:rPr lang="en-US" sz="1600" dirty="0">
                <a:solidFill>
                  <a:srgbClr val="FF0000"/>
                </a:solidFill>
                <a:latin typeface="Arial" charset="0"/>
                <a:cs typeface="Arial" charset="0"/>
              </a:rPr>
              <a:t>: 1000,000 (33%)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9063" y="4941888"/>
            <a:ext cx="4524375" cy="153828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u="sng" dirty="0">
                <a:latin typeface="+mn-lt"/>
                <a:cs typeface="Arial" charset="0"/>
              </a:rPr>
              <a:t>Global*:</a:t>
            </a:r>
            <a:endParaRPr lang="en-US" sz="1600" b="1" u="sng" dirty="0">
              <a:latin typeface="+mn-lt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+mn-lt"/>
                <a:cs typeface="Arial" charset="0"/>
              </a:rPr>
              <a:t>Incidence</a:t>
            </a:r>
            <a:r>
              <a:rPr lang="en-US" sz="1600" dirty="0">
                <a:latin typeface="+mn-lt"/>
                <a:cs typeface="Arial" charset="0"/>
              </a:rPr>
              <a:t> – 9million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Arial" charset="0"/>
                <a:cs typeface="Arial" charset="0"/>
              </a:rPr>
              <a:t>Deaths</a:t>
            </a:r>
            <a:r>
              <a:rPr lang="en-US" sz="1600" dirty="0">
                <a:latin typeface="Arial" charset="0"/>
                <a:cs typeface="Arial" charset="0"/>
              </a:rPr>
              <a:t> – 1.5 million; 320,000 among </a:t>
            </a:r>
            <a:r>
              <a:rPr lang="en-US" sz="1600" dirty="0" smtClean="0">
                <a:latin typeface="Arial" charset="0"/>
                <a:cs typeface="Arial" charset="0"/>
              </a:rPr>
              <a:t>HIV+ </a:t>
            </a:r>
            <a:r>
              <a:rPr lang="en-US" sz="1600" dirty="0">
                <a:latin typeface="Arial" charset="0"/>
                <a:cs typeface="Arial" charset="0"/>
              </a:rPr>
              <a:t>(3.7%)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latin typeface="Arial" charset="0"/>
                <a:cs typeface="Arial" charset="0"/>
              </a:rPr>
              <a:t>HIV co-infection</a:t>
            </a:r>
            <a:r>
              <a:rPr lang="en-US" sz="1600" dirty="0">
                <a:latin typeface="Arial" charset="0"/>
                <a:cs typeface="Arial" charset="0"/>
              </a:rPr>
              <a:t> – 1.1 million (13%)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Arial" charset="0"/>
              </a:rPr>
              <a:t>‘Missing’ TB Cases</a:t>
            </a:r>
            <a:r>
              <a:rPr lang="en-US" sz="1600" dirty="0">
                <a:solidFill>
                  <a:srgbClr val="FF0000"/>
                </a:solidFill>
                <a:latin typeface="+mn-lt"/>
                <a:cs typeface="Arial" charset="0"/>
              </a:rPr>
              <a:t>: 2.9 million (34%)</a:t>
            </a: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2159000" y="6415088"/>
            <a:ext cx="4826000" cy="261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b="1" i="1">
                <a:solidFill>
                  <a:srgbClr val="000000"/>
                </a:solidFill>
              </a:rPr>
              <a:t>*WHO Global TB Report 2013; </a:t>
            </a:r>
            <a:r>
              <a:rPr lang="en-US" sz="1100" b="1" baseline="30000">
                <a:solidFill>
                  <a:srgbClr val="000000"/>
                </a:solidFill>
              </a:rPr>
              <a:t>$</a:t>
            </a:r>
            <a:r>
              <a:rPr lang="en-US" sz="1100" b="1">
                <a:solidFill>
                  <a:srgbClr val="000000"/>
                </a:solidFill>
              </a:rPr>
              <a:t>WHO TB Country Profiles, 2013 &amp; 14</a:t>
            </a:r>
            <a:endParaRPr lang="en-US" sz="11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TB Burden - India</a:t>
            </a:r>
            <a:endParaRPr lang="en-IN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19201"/>
          <a:ext cx="8839200" cy="5637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540000"/>
                <a:gridCol w="3352800"/>
              </a:tblGrid>
              <a:tr h="1098510">
                <a:tc>
                  <a:txBody>
                    <a:bodyPr/>
                    <a:lstStyle/>
                    <a:p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Estimates of TB burden * 2013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</a:t>
                      </a:r>
                      <a:br>
                        <a:rPr lang="en-I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(per 100 000 population)</a:t>
                      </a:r>
                      <a:endParaRPr lang="en-IN" sz="2400" dirty="0"/>
                    </a:p>
                  </a:txBody>
                  <a:tcPr/>
                </a:tc>
              </a:tr>
              <a:tr h="636438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Mortality (excludes HIV+TB)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240,000</a:t>
                      </a:r>
                      <a:endParaRPr lang="en-IN" sz="2400" dirty="0"/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</a:tr>
              <a:tr h="636438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Mortality (HIV+TB only)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38,000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</a:tr>
              <a:tr h="636438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Prevalence  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(includes HIV+TB)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IN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600,000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211</a:t>
                      </a:r>
                      <a:endParaRPr lang="en-I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</a:tr>
              <a:tr h="636438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Incidence  (includes HIV+TB)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IN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171</a:t>
                      </a:r>
                      <a:endParaRPr lang="en-I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</a:tr>
              <a:tr h="636438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Incidence (HIV+TB only)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120,000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9.7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</a:tr>
              <a:tr h="1147333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Case detection, all forms </a:t>
                      </a: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58,000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55" marR="825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    </a:t>
                      </a:r>
                      <a:r>
                        <a:rPr lang="en-US" sz="1100" dirty="0" smtClean="0"/>
                        <a:t>India</a:t>
                      </a:r>
                      <a:r>
                        <a:rPr lang="en-US" sz="1100" baseline="0" dirty="0" smtClean="0"/>
                        <a:t> TB Report 2014 </a:t>
                      </a:r>
                      <a:endParaRPr lang="en-US" sz="1100" dirty="0" smtClean="0"/>
                    </a:p>
                    <a:p>
                      <a:pPr algn="ctr"/>
                      <a:endParaRPr lang="en-IN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India – Burden of the disease</a:t>
            </a:r>
            <a:endParaRPr lang="en-IN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 25% of the global incidence of an estimated 9 million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Third leading cause of death among women of reproductive age (15-44 years)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The direct and indirect costs of TB to India amount to an estimated $23.7 billion annually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An average 3 to 4 months of work time is lost as result of TB, resulting in an average loss of potential earning of 20-30% of the annual household income</a:t>
            </a:r>
            <a:endParaRPr lang="en-IN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Urban Scenario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The urban slum population in India increased to 65.5 million in 2011 from 43 million in 2001 &amp; at the time was projected to grow at 5% annually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At about 8%, TB is the leading cause of death from infectious disease in urban India among productive adults (16-70 years)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Despite perceived proximity of the urban poor to urban health facilities, access to standardized, high quality TB services is limited. </a:t>
            </a:r>
            <a:endParaRPr lang="en-IN" sz="2800" dirty="0" smtClean="0">
              <a:solidFill>
                <a:srgbClr val="002060"/>
              </a:solidFill>
            </a:endParaRPr>
          </a:p>
          <a:p>
            <a:endParaRPr lang="en-IN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TB control program is predominantly rural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Urban TB control is organized on an ad-hoc basis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Wide variety of health providers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Provision of health care is predominantly private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Deficient public health infrastructure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Poor quality of services rendered by private care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Migration of people </a:t>
            </a:r>
          </a:p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Lack of follow-up of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Sociological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People living in slums</a:t>
            </a:r>
          </a:p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Migration</a:t>
            </a:r>
          </a:p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Substance abuse</a:t>
            </a:r>
          </a:p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Health inequalities</a:t>
            </a:r>
          </a:p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Differential exposure and susceptibility</a:t>
            </a:r>
          </a:p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Vulnerable groups </a:t>
            </a:r>
          </a:p>
          <a:p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743</Words>
  <Application>Microsoft Office PowerPoint</Application>
  <PresentationFormat>On-screen Show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Tackling  TB in Urban Areas  KACHCON 2015 31 October 2015 Yenepoya Medical College</vt:lpstr>
      <vt:lpstr>Theme</vt:lpstr>
      <vt:lpstr>Burden of Tuberculosis: Global and India</vt:lpstr>
      <vt:lpstr>TB Burden - India</vt:lpstr>
      <vt:lpstr>India – Burden of the disease</vt:lpstr>
      <vt:lpstr>Urban Scenario</vt:lpstr>
      <vt:lpstr>Urban Scenario</vt:lpstr>
      <vt:lpstr>Operational Challenges</vt:lpstr>
      <vt:lpstr>Sociological Challenges</vt:lpstr>
      <vt:lpstr>Communities in Urban Area</vt:lpstr>
      <vt:lpstr>Providers in Urban Area – who see TB</vt:lpstr>
      <vt:lpstr>The need</vt:lpstr>
      <vt:lpstr>Interface to connect</vt:lpstr>
      <vt:lpstr>Focus of Urban TB intervention</vt:lpstr>
      <vt:lpstr>Interventions….</vt:lpstr>
      <vt:lpstr>Network formation: Relationship building</vt:lpstr>
      <vt:lpstr>ACSM activities</vt:lpstr>
      <vt:lpstr>Improved case finding</vt:lpstr>
      <vt:lpstr>Management </vt:lpstr>
      <vt:lpstr>Management 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Tackling Urban TB</dc:title>
  <dc:creator>new</dc:creator>
  <cp:lastModifiedBy>SANGEETH</cp:lastModifiedBy>
  <cp:revision>70</cp:revision>
  <dcterms:created xsi:type="dcterms:W3CDTF">2006-08-16T00:00:00Z</dcterms:created>
  <dcterms:modified xsi:type="dcterms:W3CDTF">2015-10-31T08:11:34Z</dcterms:modified>
</cp:coreProperties>
</file>