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66" r:id="rId3"/>
    <p:sldId id="269" r:id="rId4"/>
    <p:sldId id="270" r:id="rId5"/>
    <p:sldId id="272" r:id="rId6"/>
    <p:sldId id="273" r:id="rId7"/>
    <p:sldId id="257" r:id="rId8"/>
    <p:sldId id="258" r:id="rId9"/>
    <p:sldId id="259" r:id="rId10"/>
    <p:sldId id="283" r:id="rId11"/>
    <p:sldId id="285" r:id="rId12"/>
    <p:sldId id="275" r:id="rId13"/>
    <p:sldId id="279" r:id="rId14"/>
    <p:sldId id="280" r:id="rId15"/>
    <p:sldId id="264" r:id="rId16"/>
    <p:sldId id="281" r:id="rId17"/>
    <p:sldId id="261" r:id="rId18"/>
    <p:sldId id="263" r:id="rId19"/>
    <p:sldId id="262" r:id="rId20"/>
    <p:sldId id="265" r:id="rId21"/>
    <p:sldId id="284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3333CC"/>
    <a:srgbClr val="8B2A9E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2C2AD7-A601-4889-A291-1E080427B039}" type="datetimeFigureOut">
              <a:rPr lang="en-US" smtClean="0"/>
              <a:pPr/>
              <a:t>10/31/2015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D1900E-C7D5-4BE9-8A66-C8850A924A79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3143251"/>
          </a:xfrm>
        </p:spPr>
        <p:txBody>
          <a:bodyPr>
            <a:normAutofit/>
          </a:bodyPr>
          <a:lstStyle/>
          <a:p>
            <a:r>
              <a:rPr lang="en-US" dirty="0" smtClean="0"/>
              <a:t>Tackling  TB in Urban </a:t>
            </a:r>
            <a:r>
              <a:rPr lang="en-US" dirty="0" smtClean="0"/>
              <a:t>Areas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3100" dirty="0" smtClean="0"/>
              <a:t>KACHCON 2015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2700" dirty="0" smtClean="0">
                <a:solidFill>
                  <a:srgbClr val="0000CC"/>
                </a:solidFill>
              </a:rPr>
              <a:t>31 October 2015</a:t>
            </a:r>
            <a:br>
              <a:rPr lang="en-US" sz="2700" dirty="0" smtClean="0">
                <a:solidFill>
                  <a:srgbClr val="0000CC"/>
                </a:solidFill>
              </a:rPr>
            </a:br>
            <a:r>
              <a:rPr lang="en-US" sz="2700" dirty="0" err="1" smtClean="0">
                <a:solidFill>
                  <a:srgbClr val="0000CC"/>
                </a:solidFill>
              </a:rPr>
              <a:t>Yenepoya</a:t>
            </a:r>
            <a:r>
              <a:rPr lang="en-US" sz="2700" dirty="0" smtClean="0">
                <a:solidFill>
                  <a:srgbClr val="0000CC"/>
                </a:solidFill>
              </a:rPr>
              <a:t> Medical College</a:t>
            </a:r>
            <a:endParaRPr lang="en-US" dirty="0">
              <a:solidFill>
                <a:srgbClr val="0000CC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Dr. </a:t>
            </a:r>
            <a:r>
              <a:rPr lang="en-US" dirty="0" err="1" smtClean="0">
                <a:solidFill>
                  <a:srgbClr val="002060"/>
                </a:solidFill>
              </a:rPr>
              <a:t>Sangeetha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Kodkani</a:t>
            </a:r>
            <a:endParaRPr lang="en-US" dirty="0" smtClean="0">
              <a:solidFill>
                <a:srgbClr val="002060"/>
              </a:solidFill>
            </a:endParaRPr>
          </a:p>
          <a:p>
            <a:r>
              <a:rPr lang="en-US" dirty="0" smtClean="0">
                <a:solidFill>
                  <a:srgbClr val="0000CC"/>
                </a:solidFill>
              </a:rPr>
              <a:t>Senior Specialist</a:t>
            </a:r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smtClean="0">
                <a:solidFill>
                  <a:srgbClr val="0000CC"/>
                </a:solidFill>
              </a:rPr>
              <a:t>&amp;</a:t>
            </a:r>
          </a:p>
          <a:p>
            <a:r>
              <a:rPr lang="en-US" dirty="0" smtClean="0">
                <a:solidFill>
                  <a:srgbClr val="0000CC"/>
                </a:solidFill>
              </a:rPr>
              <a:t>Head, Drug Resistant TB Diagnostic Laboratory</a:t>
            </a:r>
          </a:p>
          <a:p>
            <a:r>
              <a:rPr lang="en-US" dirty="0" smtClean="0">
                <a:solidFill>
                  <a:srgbClr val="0000CC"/>
                </a:solidFill>
              </a:rPr>
              <a:t>Bangalore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Autofit/>
          </a:bodyPr>
          <a:lstStyle/>
          <a:p>
            <a:r>
              <a:rPr lang="en-IN" sz="3600" dirty="0" smtClean="0"/>
              <a:t>Communities in Urban Area</a:t>
            </a:r>
            <a:endParaRPr lang="en-IN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838200"/>
            <a:ext cx="4040188" cy="533400"/>
          </a:xfrm>
        </p:spPr>
        <p:txBody>
          <a:bodyPr>
            <a:noAutofit/>
          </a:bodyPr>
          <a:lstStyle/>
          <a:p>
            <a:pPr algn="ctr"/>
            <a:endParaRPr lang="en-IN" sz="1100" dirty="0" smtClean="0">
              <a:solidFill>
                <a:srgbClr val="7030A0"/>
              </a:solidFill>
            </a:endParaRPr>
          </a:p>
          <a:p>
            <a:pPr algn="ctr"/>
            <a:r>
              <a:rPr lang="en-IN" dirty="0" smtClean="0">
                <a:solidFill>
                  <a:srgbClr val="7030A0"/>
                </a:solidFill>
              </a:rPr>
              <a:t>Communities at risk to TB</a:t>
            </a:r>
            <a:endParaRPr lang="en-IN" sz="1100" dirty="0">
              <a:solidFill>
                <a:srgbClr val="7030A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800" y="1447800"/>
            <a:ext cx="4191000" cy="52578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IN" sz="2800" b="1" dirty="0" smtClean="0"/>
              <a:t>Demographic:</a:t>
            </a:r>
          </a:p>
          <a:p>
            <a:pPr lvl="1">
              <a:defRPr/>
            </a:pPr>
            <a:r>
              <a:rPr lang="en-IN" sz="2800" b="1" dirty="0" smtClean="0">
                <a:solidFill>
                  <a:schemeClr val="accent1">
                    <a:lumMod val="75000"/>
                  </a:schemeClr>
                </a:solidFill>
              </a:rPr>
              <a:t>Age: Young and elderly</a:t>
            </a:r>
          </a:p>
          <a:p>
            <a:pPr lvl="1">
              <a:defRPr/>
            </a:pPr>
            <a:r>
              <a:rPr lang="en-IN" sz="2800" b="1" dirty="0" smtClean="0">
                <a:solidFill>
                  <a:schemeClr val="accent1">
                    <a:lumMod val="75000"/>
                  </a:schemeClr>
                </a:solidFill>
              </a:rPr>
              <a:t>Location: Urban slum</a:t>
            </a:r>
          </a:p>
          <a:p>
            <a:pPr lvl="1">
              <a:defRPr/>
            </a:pPr>
            <a:r>
              <a:rPr lang="en-IN" sz="2800" b="1" dirty="0" smtClean="0">
                <a:solidFill>
                  <a:schemeClr val="accent1">
                    <a:lumMod val="75000"/>
                  </a:schemeClr>
                </a:solidFill>
              </a:rPr>
              <a:t>Status: Illiteracy </a:t>
            </a:r>
          </a:p>
          <a:p>
            <a:pPr lvl="1">
              <a:defRPr/>
            </a:pPr>
            <a:r>
              <a:rPr lang="en-IN" sz="2800" b="1" dirty="0" smtClean="0">
                <a:solidFill>
                  <a:schemeClr val="accent1">
                    <a:lumMod val="75000"/>
                  </a:schemeClr>
                </a:solidFill>
              </a:rPr>
              <a:t>Income: Poor</a:t>
            </a:r>
          </a:p>
          <a:p>
            <a:pPr fontAlgn="auto">
              <a:spcAft>
                <a:spcPts val="0"/>
              </a:spcAft>
              <a:defRPr/>
            </a:pPr>
            <a:r>
              <a:rPr lang="en-IN" sz="2800" b="1" dirty="0" smtClean="0"/>
              <a:t>Immune status:</a:t>
            </a:r>
          </a:p>
          <a:p>
            <a:pPr lvl="1">
              <a:defRPr/>
            </a:pPr>
            <a:r>
              <a:rPr lang="en-IN" sz="2800" b="1" dirty="0" smtClean="0">
                <a:solidFill>
                  <a:schemeClr val="accent1">
                    <a:lumMod val="75000"/>
                  </a:schemeClr>
                </a:solidFill>
              </a:rPr>
              <a:t>People living with HIV</a:t>
            </a:r>
          </a:p>
          <a:p>
            <a:pPr lvl="1">
              <a:defRPr/>
            </a:pPr>
            <a:r>
              <a:rPr lang="en-IN" sz="2800" b="1" dirty="0" smtClean="0">
                <a:solidFill>
                  <a:schemeClr val="accent1">
                    <a:lumMod val="75000"/>
                  </a:schemeClr>
                </a:solidFill>
              </a:rPr>
              <a:t>People with Diabetes</a:t>
            </a:r>
          </a:p>
          <a:p>
            <a:pPr fontAlgn="auto">
              <a:spcAft>
                <a:spcPts val="0"/>
              </a:spcAft>
              <a:defRPr/>
            </a:pPr>
            <a:endParaRPr lang="en-IN" sz="2800" dirty="0" smtClean="0"/>
          </a:p>
          <a:p>
            <a:endParaRPr lang="en-IN" sz="2800" dirty="0"/>
          </a:p>
        </p:txBody>
      </p:sp>
      <p:sp>
        <p:nvSpPr>
          <p:cNvPr id="9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267200" cy="52578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IN" sz="3200" b="1" dirty="0" smtClean="0"/>
              <a:t>Occupation</a:t>
            </a:r>
            <a:r>
              <a:rPr lang="en-IN" sz="2800" b="1" dirty="0" smtClean="0"/>
              <a:t>:</a:t>
            </a:r>
          </a:p>
          <a:p>
            <a:pPr lvl="1">
              <a:defRPr/>
            </a:pPr>
            <a:r>
              <a:rPr lang="en-IN" sz="2800" b="1" dirty="0" smtClean="0">
                <a:solidFill>
                  <a:schemeClr val="accent1">
                    <a:lumMod val="75000"/>
                  </a:schemeClr>
                </a:solidFill>
              </a:rPr>
              <a:t>Migrants</a:t>
            </a:r>
          </a:p>
          <a:p>
            <a:pPr lvl="1">
              <a:defRPr/>
            </a:pPr>
            <a:r>
              <a:rPr lang="en-IN" sz="2800" b="1" dirty="0" smtClean="0">
                <a:solidFill>
                  <a:schemeClr val="accent1">
                    <a:lumMod val="75000"/>
                  </a:schemeClr>
                </a:solidFill>
              </a:rPr>
              <a:t>Miners</a:t>
            </a:r>
          </a:p>
          <a:p>
            <a:pPr fontAlgn="auto">
              <a:spcAft>
                <a:spcPts val="0"/>
              </a:spcAft>
              <a:defRPr/>
            </a:pPr>
            <a:r>
              <a:rPr lang="en-IN" sz="2800" b="1" dirty="0" smtClean="0"/>
              <a:t>Behaviours:</a:t>
            </a:r>
          </a:p>
          <a:p>
            <a:pPr lvl="1">
              <a:defRPr/>
            </a:pPr>
            <a:r>
              <a:rPr lang="en-IN" sz="2800" b="1" dirty="0" smtClean="0">
                <a:solidFill>
                  <a:schemeClr val="accent1">
                    <a:lumMod val="75000"/>
                  </a:schemeClr>
                </a:solidFill>
              </a:rPr>
              <a:t>Smoking</a:t>
            </a:r>
          </a:p>
          <a:p>
            <a:pPr lvl="1">
              <a:defRPr/>
            </a:pPr>
            <a:r>
              <a:rPr lang="en-IN" sz="2800" b="1" dirty="0" smtClean="0">
                <a:solidFill>
                  <a:schemeClr val="accent1">
                    <a:lumMod val="75000"/>
                  </a:schemeClr>
                </a:solidFill>
              </a:rPr>
              <a:t>Alcohol? Substance abuse</a:t>
            </a:r>
          </a:p>
          <a:p>
            <a:endParaRPr lang="en-IN"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62000"/>
          </a:xfrm>
        </p:spPr>
        <p:txBody>
          <a:bodyPr>
            <a:normAutofit/>
          </a:bodyPr>
          <a:lstStyle/>
          <a:p>
            <a:r>
              <a:rPr lang="en-IN" sz="3600" dirty="0" smtClean="0"/>
              <a:t>Providers in Urban Area – who see TB</a:t>
            </a:r>
            <a:endParaRPr lang="en-IN" sz="36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401" y="1219200"/>
            <a:ext cx="8153400" cy="52578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IN" sz="2800" b="1" dirty="0" smtClean="0"/>
              <a:t>Doctors:</a:t>
            </a:r>
          </a:p>
          <a:p>
            <a:pPr lvl="1">
              <a:defRPr/>
            </a:pPr>
            <a:r>
              <a:rPr lang="en-IN" sz="2800" dirty="0" smtClean="0">
                <a:solidFill>
                  <a:schemeClr val="accent1">
                    <a:lumMod val="75000"/>
                  </a:schemeClr>
                </a:solidFill>
              </a:rPr>
              <a:t>Practitioners of Modern Medicine (Allopathic)</a:t>
            </a:r>
          </a:p>
          <a:p>
            <a:pPr lvl="2">
              <a:defRPr/>
            </a:pPr>
            <a:r>
              <a:rPr lang="en-IN" sz="2400" dirty="0" smtClean="0">
                <a:solidFill>
                  <a:schemeClr val="accent1">
                    <a:lumMod val="75000"/>
                  </a:schemeClr>
                </a:solidFill>
              </a:rPr>
              <a:t>GP  or Specialist</a:t>
            </a:r>
          </a:p>
          <a:p>
            <a:pPr lvl="1">
              <a:defRPr/>
            </a:pPr>
            <a:r>
              <a:rPr lang="en-IN" sz="2800" dirty="0" smtClean="0">
                <a:solidFill>
                  <a:schemeClr val="accent1">
                    <a:lumMod val="75000"/>
                  </a:schemeClr>
                </a:solidFill>
              </a:rPr>
              <a:t>ISMH / (AYUSH)</a:t>
            </a:r>
          </a:p>
          <a:p>
            <a:pPr lvl="1">
              <a:defRPr/>
            </a:pPr>
            <a:r>
              <a:rPr lang="en-IN" sz="2800" dirty="0" smtClean="0">
                <a:solidFill>
                  <a:schemeClr val="accent1">
                    <a:lumMod val="75000"/>
                  </a:schemeClr>
                </a:solidFill>
              </a:rPr>
              <a:t>Less than fully qualified</a:t>
            </a:r>
          </a:p>
          <a:p>
            <a:pPr>
              <a:defRPr/>
            </a:pPr>
            <a:r>
              <a:rPr lang="en-IN" sz="2800" b="1" dirty="0" smtClean="0"/>
              <a:t>Pharmacists/ Chemists:</a:t>
            </a:r>
          </a:p>
          <a:p>
            <a:pPr>
              <a:defRPr/>
            </a:pPr>
            <a:r>
              <a:rPr lang="en-IN" sz="2800" b="1" dirty="0" smtClean="0"/>
              <a:t>Laboratories:</a:t>
            </a:r>
          </a:p>
          <a:p>
            <a:pPr>
              <a:defRPr/>
            </a:pPr>
            <a:r>
              <a:rPr lang="en-IN" sz="2800" b="1" dirty="0" smtClean="0"/>
              <a:t>Clinic Assistants:</a:t>
            </a:r>
          </a:p>
          <a:p>
            <a:pPr lvl="1">
              <a:defRPr/>
            </a:pPr>
            <a:r>
              <a:rPr lang="en-IN" sz="2800" dirty="0" smtClean="0">
                <a:solidFill>
                  <a:schemeClr val="accent1">
                    <a:lumMod val="75000"/>
                  </a:schemeClr>
                </a:solidFill>
              </a:rPr>
              <a:t>Receptionist</a:t>
            </a:r>
          </a:p>
          <a:p>
            <a:pPr lvl="1">
              <a:defRPr/>
            </a:pPr>
            <a:r>
              <a:rPr lang="en-IN" sz="2800" dirty="0" smtClean="0">
                <a:solidFill>
                  <a:schemeClr val="accent1">
                    <a:lumMod val="75000"/>
                  </a:schemeClr>
                </a:solidFill>
              </a:rPr>
              <a:t>Nurse</a:t>
            </a:r>
            <a:endParaRPr lang="en-IN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dirty="0" smtClean="0">
                <a:solidFill>
                  <a:schemeClr val="tx2"/>
                </a:solidFill>
              </a:rPr>
              <a:t>The need</a:t>
            </a:r>
            <a:endParaRPr lang="en-IN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4400" b="1" dirty="0" smtClean="0">
                <a:solidFill>
                  <a:srgbClr val="C00000"/>
                </a:solidFill>
                <a:sym typeface="Wingdings" pitchFamily="2" charset="2"/>
              </a:rPr>
              <a:t></a:t>
            </a:r>
            <a:r>
              <a:rPr lang="en-US" sz="4400" b="1" dirty="0" smtClean="0"/>
              <a:t>Universal adoption of standards of tuberculosis care</a:t>
            </a:r>
          </a:p>
          <a:p>
            <a:pPr>
              <a:buNone/>
            </a:pPr>
            <a:endParaRPr lang="en-US" sz="1800" b="1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Interface to connect</a:t>
            </a:r>
            <a:endParaRPr lang="en-IN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 bwMode="auto">
          <a:xfrm>
            <a:off x="457200" y="1600201"/>
            <a:ext cx="3657600" cy="2133599"/>
          </a:xfrm>
          <a:prstGeom prst="ellipse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sm" len="sm"/>
            <a:tailEnd type="none" w="sm" len="sm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>
              <a:defRPr/>
            </a:pPr>
            <a:r>
              <a:rPr lang="en-IN" sz="2800" b="1" dirty="0">
                <a:solidFill>
                  <a:srgbClr val="000000"/>
                </a:solidFill>
                <a:latin typeface="Arial" charset="0"/>
                <a:cs typeface="Arial" charset="0"/>
              </a:rPr>
              <a:t>Public Sector (RNTCP)</a:t>
            </a:r>
            <a:endParaRPr lang="en-US" sz="2400" b="1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Oval 4"/>
          <p:cNvSpPr/>
          <p:nvPr/>
        </p:nvSpPr>
        <p:spPr bwMode="auto">
          <a:xfrm>
            <a:off x="5486400" y="1676400"/>
            <a:ext cx="3505200" cy="2209800"/>
          </a:xfrm>
          <a:prstGeom prst="ellipse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sm" len="sm"/>
            <a:tailEnd type="none" w="sm" len="sm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>
              <a:defRPr/>
            </a:pPr>
            <a:r>
              <a:rPr lang="en-IN" sz="28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Private Health Sector</a:t>
            </a:r>
            <a:endParaRPr lang="en-US" sz="2800" b="1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>
              <a:defRPr/>
            </a:pPr>
            <a:endParaRPr lang="en-US" sz="2400" b="1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1630269" y="3636952"/>
            <a:ext cx="6236005" cy="2739569"/>
          </a:xfrm>
          <a:prstGeom prst="ellipse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sm" len="sm"/>
            <a:tailEnd type="none" w="sm" len="sm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b"/>
          <a:lstStyle/>
          <a:p>
            <a:pPr algn="ctr">
              <a:defRPr/>
            </a:pPr>
            <a:r>
              <a:rPr lang="en-IN" sz="2800" b="1" dirty="0">
                <a:solidFill>
                  <a:srgbClr val="000000"/>
                </a:solidFill>
                <a:latin typeface="Arial" charset="0"/>
                <a:cs typeface="+mn-cs"/>
              </a:rPr>
              <a:t>Patient, Family &amp;</a:t>
            </a:r>
          </a:p>
          <a:p>
            <a:pPr algn="ctr">
              <a:defRPr/>
            </a:pPr>
            <a:r>
              <a:rPr lang="en-IN" sz="2800" b="1" dirty="0">
                <a:solidFill>
                  <a:srgbClr val="000000"/>
                </a:solidFill>
                <a:latin typeface="Arial" charset="0"/>
                <a:cs typeface="+mn-cs"/>
              </a:rPr>
              <a:t>Community</a:t>
            </a:r>
            <a:endParaRPr lang="en-US" sz="2800" b="1" dirty="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2895600" y="1752600"/>
            <a:ext cx="3372681" cy="3383831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/>
            <a:ext uri="{91240B29-F687-4F45-9708-019B960494DF}"/>
            <a:ext uri="{AF507438-7753-43E0-B8FC-AC1667EBCBE1}"/>
          </a:extLst>
        </p:spPr>
      </p:pic>
      <p:sp>
        <p:nvSpPr>
          <p:cNvPr id="8" name="Right Arrow 7"/>
          <p:cNvSpPr/>
          <p:nvPr/>
        </p:nvSpPr>
        <p:spPr bwMode="auto">
          <a:xfrm rot="18639839">
            <a:off x="728445" y="3205916"/>
            <a:ext cx="391958" cy="461665"/>
          </a:xfrm>
          <a:prstGeom prst="rightArrow">
            <a:avLst/>
          </a:prstGeom>
          <a:solidFill>
            <a:srgbClr val="C00000"/>
          </a:solidFill>
          <a:ln w="9525" cap="flat" cmpd="sng" algn="ctr">
            <a:noFill/>
            <a:prstDash val="solid"/>
            <a:round/>
            <a:headEnd type="none" w="sm" len="sm"/>
            <a:tailEnd type="none" w="sm" len="sm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>
              <a:defRPr/>
            </a:pPr>
            <a:endParaRPr lang="en-US" sz="1800">
              <a:cs typeface="Arial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657600"/>
            <a:ext cx="29718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rgbClr val="000000"/>
                </a:solidFill>
              </a:rPr>
              <a:t>Advocacy</a:t>
            </a:r>
          </a:p>
          <a:p>
            <a:r>
              <a:rPr lang="en-US" sz="2000" b="1" dirty="0" smtClean="0">
                <a:solidFill>
                  <a:srgbClr val="000000"/>
                </a:solidFill>
              </a:rPr>
              <a:t>Information exchange</a:t>
            </a:r>
          </a:p>
          <a:p>
            <a:r>
              <a:rPr lang="en-US" sz="2000" b="1" dirty="0" smtClean="0">
                <a:solidFill>
                  <a:srgbClr val="000000"/>
                </a:solidFill>
              </a:rPr>
              <a:t>Coordination</a:t>
            </a:r>
            <a:endParaRPr lang="en-US" sz="2000" b="1" dirty="0">
              <a:solidFill>
                <a:srgbClr val="000000"/>
              </a:solidFill>
            </a:endParaRPr>
          </a:p>
        </p:txBody>
      </p:sp>
      <p:sp>
        <p:nvSpPr>
          <p:cNvPr id="10" name="Right Arrow 9"/>
          <p:cNvSpPr/>
          <p:nvPr/>
        </p:nvSpPr>
        <p:spPr bwMode="auto">
          <a:xfrm rot="20795110">
            <a:off x="1821537" y="5416117"/>
            <a:ext cx="391958" cy="461665"/>
          </a:xfrm>
          <a:prstGeom prst="rightArrow">
            <a:avLst/>
          </a:prstGeom>
          <a:solidFill>
            <a:srgbClr val="C00000"/>
          </a:solidFill>
          <a:ln w="9525" cap="flat" cmpd="sng" algn="ctr">
            <a:noFill/>
            <a:prstDash val="solid"/>
            <a:round/>
            <a:headEnd type="none" w="sm" len="sm"/>
            <a:tailEnd type="none" w="sm" len="sm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>
              <a:defRPr/>
            </a:pPr>
            <a:endParaRPr lang="en-US" sz="1800">
              <a:cs typeface="Arial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5029200"/>
            <a:ext cx="2133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rgbClr val="7030A0"/>
                </a:solidFill>
              </a:rPr>
              <a:t>Local advocacy</a:t>
            </a:r>
          </a:p>
          <a:p>
            <a:r>
              <a:rPr lang="en-US" sz="2000" b="1" dirty="0" smtClean="0">
                <a:solidFill>
                  <a:srgbClr val="7030A0"/>
                </a:solidFill>
              </a:rPr>
              <a:t>Communication</a:t>
            </a:r>
          </a:p>
          <a:p>
            <a:r>
              <a:rPr lang="en-US" sz="2000" b="1" dirty="0" smtClean="0">
                <a:solidFill>
                  <a:srgbClr val="7030A0"/>
                </a:solidFill>
              </a:rPr>
              <a:t>CS referral</a:t>
            </a:r>
          </a:p>
          <a:p>
            <a:r>
              <a:rPr lang="en-US" sz="2000" b="1" dirty="0" smtClean="0">
                <a:solidFill>
                  <a:srgbClr val="7030A0"/>
                </a:solidFill>
              </a:rPr>
              <a:t>Care &amp; support</a:t>
            </a:r>
            <a:endParaRPr lang="en-US" sz="2000" b="1" dirty="0">
              <a:solidFill>
                <a:srgbClr val="7030A0"/>
              </a:solidFill>
            </a:endParaRPr>
          </a:p>
        </p:txBody>
      </p:sp>
      <p:sp>
        <p:nvSpPr>
          <p:cNvPr id="12" name="Right Arrow 11"/>
          <p:cNvSpPr/>
          <p:nvPr/>
        </p:nvSpPr>
        <p:spPr bwMode="auto">
          <a:xfrm rot="14886262">
            <a:off x="8058653" y="3247536"/>
            <a:ext cx="391958" cy="461665"/>
          </a:xfrm>
          <a:prstGeom prst="rightArrow">
            <a:avLst/>
          </a:prstGeom>
          <a:solidFill>
            <a:srgbClr val="C00000"/>
          </a:solidFill>
          <a:ln w="9525" cap="flat" cmpd="sng" algn="ctr">
            <a:noFill/>
            <a:prstDash val="solid"/>
            <a:round/>
            <a:headEnd type="none" w="sm" len="sm"/>
            <a:tailEnd type="none" w="sm" len="sm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>
              <a:defRPr/>
            </a:pPr>
            <a:endParaRPr lang="en-US" sz="1800">
              <a:cs typeface="Arial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010400" y="3962400"/>
            <a:ext cx="1905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400" b="1" dirty="0" smtClean="0">
                <a:solidFill>
                  <a:srgbClr val="000000"/>
                </a:solidFill>
              </a:rPr>
              <a:t>Capacity building</a:t>
            </a:r>
          </a:p>
          <a:p>
            <a:pPr algn="r"/>
            <a:r>
              <a:rPr lang="en-US" sz="2400" b="1" dirty="0" smtClean="0">
                <a:solidFill>
                  <a:srgbClr val="000000"/>
                </a:solidFill>
              </a:rPr>
              <a:t>Support</a:t>
            </a:r>
          </a:p>
          <a:p>
            <a:pPr algn="r"/>
            <a:r>
              <a:rPr lang="en-US" sz="2400" b="1" dirty="0" smtClean="0">
                <a:solidFill>
                  <a:srgbClr val="000000"/>
                </a:solidFill>
              </a:rPr>
              <a:t>Feedback</a:t>
            </a:r>
            <a:endParaRPr lang="en-US" sz="2400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Focus of Urban TB intervention</a:t>
            </a:r>
            <a:endParaRPr lang="en-IN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686800" cy="5638800"/>
          </a:xfrm>
        </p:spPr>
        <p:txBody>
          <a:bodyPr>
            <a:normAutofit fontScale="92500" lnSpcReduction="20000"/>
          </a:bodyPr>
          <a:lstStyle/>
          <a:p>
            <a:pPr marL="225425" indent="-225425" eaLnBrk="0" hangingPunct="0">
              <a:spcBef>
                <a:spcPts val="1200"/>
              </a:spcBef>
              <a:buClr>
                <a:srgbClr val="008000"/>
              </a:buClr>
              <a:buFont typeface="Wingdings" pitchFamily="2" charset="2"/>
              <a:buChar char="Ø"/>
            </a:pPr>
            <a:r>
              <a:rPr lang="en-US" sz="2800" dirty="0" smtClean="0">
                <a:sym typeface="Wingdings" pitchFamily="2" charset="2"/>
              </a:rPr>
              <a:t>Identify and manage of ‘missing’ TB patients by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rgbClr val="8B2A9E"/>
                </a:solidFill>
              </a:rPr>
              <a:t>Strengthening basic TB services in urban areas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rgbClr val="8B2A9E"/>
                </a:solidFill>
              </a:rPr>
              <a:t>Increased access to TB care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rgbClr val="8B2A9E"/>
                </a:solidFill>
              </a:rPr>
              <a:t>Integration of service providers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rgbClr val="8B2A9E"/>
                </a:solidFill>
              </a:rPr>
              <a:t>Flexible and innovative TB approaches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rgbClr val="8B2A9E"/>
                </a:solidFill>
              </a:rPr>
              <a:t>To find practices to target vulnerable population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rgbClr val="8B2A9E"/>
                </a:solidFill>
              </a:rPr>
              <a:t>Stronger linkage to TB control program</a:t>
            </a:r>
            <a:endParaRPr lang="en-US" sz="2800" dirty="0" smtClean="0">
              <a:solidFill>
                <a:srgbClr val="8B2A9E"/>
              </a:solidFill>
              <a:sym typeface="Wingdings" pitchFamily="2" charset="2"/>
            </a:endParaRPr>
          </a:p>
          <a:p>
            <a:pPr marL="225425" indent="-225425" eaLnBrk="0" hangingPunct="0">
              <a:spcBef>
                <a:spcPts val="1200"/>
              </a:spcBef>
              <a:buClr>
                <a:srgbClr val="008000"/>
              </a:buClr>
              <a:buFont typeface="Wingdings" pitchFamily="2" charset="2"/>
              <a:buChar char="Ø"/>
            </a:pPr>
            <a:r>
              <a:rPr lang="en-US" sz="2800" dirty="0" smtClean="0"/>
              <a:t>Reduce </a:t>
            </a:r>
            <a:r>
              <a:rPr lang="en-US" sz="2800" u="sng" dirty="0" smtClean="0"/>
              <a:t>delays</a:t>
            </a:r>
            <a:r>
              <a:rPr lang="en-US" sz="2800" dirty="0" smtClean="0"/>
              <a:t> in private sector TB diagnosis and treatment</a:t>
            </a:r>
            <a:endParaRPr lang="en-US" sz="2800" u="sng" dirty="0" smtClean="0"/>
          </a:p>
          <a:p>
            <a:pPr marL="720000" lvl="1" eaLnBrk="0" hangingPunct="0"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None/>
            </a:pPr>
            <a:r>
              <a:rPr lang="en-US" sz="2600" b="1" dirty="0" smtClean="0">
                <a:solidFill>
                  <a:srgbClr val="7030A0"/>
                </a:solidFill>
                <a:sym typeface="Wingdings" pitchFamily="2" charset="2"/>
              </a:rPr>
              <a:t> </a:t>
            </a:r>
            <a:r>
              <a:rPr lang="en-US" sz="2600" b="1" dirty="0" smtClean="0">
                <a:solidFill>
                  <a:srgbClr val="7030A0"/>
                </a:solidFill>
              </a:rPr>
              <a:t>Reduce morbidity and mortality</a:t>
            </a:r>
          </a:p>
          <a:p>
            <a:pPr marL="720000" lvl="1" eaLnBrk="0" hangingPunct="0"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Font typeface="Wingdings" pitchFamily="2" charset="2"/>
              <a:buNone/>
            </a:pPr>
            <a:r>
              <a:rPr lang="en-US" sz="2600" b="1" dirty="0" smtClean="0">
                <a:solidFill>
                  <a:srgbClr val="7030A0"/>
                </a:solidFill>
                <a:sym typeface="Wingdings" pitchFamily="2" charset="2"/>
              </a:rPr>
              <a:t> </a:t>
            </a:r>
            <a:r>
              <a:rPr lang="en-US" sz="2600" b="1" dirty="0" smtClean="0">
                <a:solidFill>
                  <a:srgbClr val="7030A0"/>
                </a:solidFill>
              </a:rPr>
              <a:t>Reduce costs</a:t>
            </a:r>
            <a:endParaRPr lang="en-US" sz="3000" b="1" dirty="0" smtClean="0">
              <a:solidFill>
                <a:srgbClr val="7030A0"/>
              </a:solidFill>
            </a:endParaRPr>
          </a:p>
          <a:p>
            <a:pPr marL="225425" indent="-225425" eaLnBrk="0" hangingPunct="0">
              <a:spcBef>
                <a:spcPts val="1200"/>
              </a:spcBef>
              <a:buClr>
                <a:srgbClr val="008000"/>
              </a:buClr>
              <a:buFont typeface="Wingdings" pitchFamily="2" charset="2"/>
              <a:buChar char="Ø"/>
            </a:pPr>
            <a:r>
              <a:rPr lang="en-US" sz="2800" dirty="0" smtClean="0"/>
              <a:t>Ensure high treatment </a:t>
            </a:r>
            <a:r>
              <a:rPr lang="en-US" sz="2800" u="sng" dirty="0" smtClean="0"/>
              <a:t>compliance</a:t>
            </a:r>
            <a:r>
              <a:rPr lang="en-US" sz="2800" dirty="0" smtClean="0"/>
              <a:t> in private sector </a:t>
            </a:r>
            <a:endParaRPr lang="en-US" sz="2800" u="sng" dirty="0" smtClean="0"/>
          </a:p>
          <a:p>
            <a:pPr marL="720000" lvl="1" eaLnBrk="0" hangingPunct="0"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None/>
            </a:pPr>
            <a:r>
              <a:rPr lang="en-US" sz="2600" b="1" dirty="0" smtClean="0">
                <a:solidFill>
                  <a:srgbClr val="7030A0"/>
                </a:solidFill>
                <a:sym typeface="Wingdings" pitchFamily="2" charset="2"/>
              </a:rPr>
              <a:t> Reduce risk/spread of drug-resistant TB</a:t>
            </a:r>
          </a:p>
          <a:p>
            <a:pPr marL="720000" lvl="1" eaLnBrk="0" hangingPunct="0"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None/>
            </a:pPr>
            <a:r>
              <a:rPr lang="en-US" sz="2600" b="1" dirty="0" smtClean="0">
                <a:solidFill>
                  <a:srgbClr val="7030A0"/>
                </a:solidFill>
                <a:sym typeface="Wingdings" pitchFamily="2" charset="2"/>
              </a:rPr>
              <a:t> Reduce spread of TB</a:t>
            </a:r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Interventions….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</a:rPr>
              <a:t>Awareness</a:t>
            </a:r>
          </a:p>
          <a:p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</a:rPr>
              <a:t>ICT based teaching</a:t>
            </a:r>
          </a:p>
          <a:p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</a:rPr>
              <a:t>Capacity building</a:t>
            </a:r>
            <a:endParaRPr lang="en-US" sz="36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Network formation:</a:t>
            </a:r>
            <a:br>
              <a:rPr lang="en-US" sz="3200" dirty="0" smtClean="0"/>
            </a:br>
            <a:r>
              <a:rPr lang="en-US" sz="2800" i="1" dirty="0" smtClean="0">
                <a:solidFill>
                  <a:srgbClr val="7030A0"/>
                </a:solidFill>
              </a:rPr>
              <a:t>Relationship building</a:t>
            </a:r>
            <a:endParaRPr lang="en-IN" sz="2000" i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600200"/>
            <a:ext cx="4038600" cy="28956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3333CC"/>
                </a:solidFill>
              </a:rPr>
              <a:t>Provider exchange forum</a:t>
            </a:r>
          </a:p>
          <a:p>
            <a:r>
              <a:rPr lang="en-US" b="1" dirty="0" smtClean="0">
                <a:solidFill>
                  <a:srgbClr val="3333CC"/>
                </a:solidFill>
              </a:rPr>
              <a:t>Continue learning process</a:t>
            </a:r>
          </a:p>
          <a:p>
            <a:r>
              <a:rPr lang="en-US" b="1" dirty="0" smtClean="0">
                <a:solidFill>
                  <a:srgbClr val="3333CC"/>
                </a:solidFill>
              </a:rPr>
              <a:t>Critical support services</a:t>
            </a:r>
            <a:endParaRPr lang="en-IN" b="1" dirty="0" smtClean="0">
              <a:solidFill>
                <a:srgbClr val="3333CC"/>
              </a:solidFill>
            </a:endParaRPr>
          </a:p>
          <a:p>
            <a:endParaRPr lang="en-IN" b="1" dirty="0">
              <a:solidFill>
                <a:srgbClr val="3333CC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4343400" cy="4953000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rgbClr val="0000CC"/>
                </a:solidFill>
              </a:rPr>
              <a:t>Peer learning</a:t>
            </a:r>
            <a:endParaRPr lang="en-US" sz="2400" b="1" dirty="0" smtClean="0">
              <a:solidFill>
                <a:srgbClr val="0000CC"/>
              </a:solidFill>
            </a:endParaRPr>
          </a:p>
          <a:p>
            <a:r>
              <a:rPr lang="en-US" b="1" dirty="0" smtClean="0">
                <a:solidFill>
                  <a:srgbClr val="0000CC"/>
                </a:solidFill>
              </a:rPr>
              <a:t>Factsheets</a:t>
            </a:r>
          </a:p>
          <a:p>
            <a:r>
              <a:rPr lang="en-US" b="1" dirty="0" smtClean="0">
                <a:solidFill>
                  <a:srgbClr val="0000CC"/>
                </a:solidFill>
              </a:rPr>
              <a:t>Technical support visits</a:t>
            </a:r>
          </a:p>
          <a:p>
            <a:r>
              <a:rPr lang="en-US" b="1" dirty="0" smtClean="0">
                <a:solidFill>
                  <a:srgbClr val="0000CC"/>
                </a:solidFill>
              </a:rPr>
              <a:t>Documentation support</a:t>
            </a:r>
          </a:p>
          <a:p>
            <a:r>
              <a:rPr lang="en-US" b="1" dirty="0" smtClean="0">
                <a:solidFill>
                  <a:srgbClr val="0000CC"/>
                </a:solidFill>
              </a:rPr>
              <a:t>Access to RNTCP services</a:t>
            </a:r>
          </a:p>
          <a:p>
            <a:r>
              <a:rPr lang="en-US" b="1" dirty="0" smtClean="0">
                <a:solidFill>
                  <a:srgbClr val="0000CC"/>
                </a:solidFill>
              </a:rPr>
              <a:t>Treatment support </a:t>
            </a:r>
          </a:p>
          <a:p>
            <a:r>
              <a:rPr lang="en-US" b="1" dirty="0" smtClean="0">
                <a:solidFill>
                  <a:srgbClr val="0000CC"/>
                </a:solidFill>
              </a:rPr>
              <a:t>Training paramedical staff</a:t>
            </a:r>
            <a:endParaRPr lang="en-IN" b="1" dirty="0" smtClean="0">
              <a:solidFill>
                <a:srgbClr val="0000CC"/>
              </a:solidFill>
            </a:endParaRPr>
          </a:p>
          <a:p>
            <a:endParaRPr lang="en-IN" b="1" dirty="0">
              <a:solidFill>
                <a:srgbClr val="0000CC"/>
              </a:solidFill>
            </a:endParaRPr>
          </a:p>
        </p:txBody>
      </p:sp>
      <p:pic>
        <p:nvPicPr>
          <p:cNvPr id="5" name="Picture 28" descr="http://4.bp.blogspot.com/-WRTf3wLTvD4/TsnxdRdMffI/AAAAAAAAArE/XJ99TuzpEMo/s1600/computer+discussion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4343400"/>
            <a:ext cx="4040922" cy="2433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ACSM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000CC"/>
                </a:solidFill>
              </a:rPr>
              <a:t>Robust IEC activities</a:t>
            </a:r>
          </a:p>
          <a:p>
            <a:r>
              <a:rPr lang="en-US" sz="3600" dirty="0" smtClean="0">
                <a:solidFill>
                  <a:srgbClr val="0000CC"/>
                </a:solidFill>
              </a:rPr>
              <a:t>Awareness on TB through multiple channels of communication</a:t>
            </a:r>
            <a:endParaRPr lang="en-US" sz="3600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Improved case finding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0000CC"/>
                </a:solidFill>
              </a:rPr>
              <a:t>Risk stratification</a:t>
            </a:r>
          </a:p>
          <a:p>
            <a:r>
              <a:rPr lang="en-US" sz="4000" dirty="0" smtClean="0">
                <a:solidFill>
                  <a:srgbClr val="0000CC"/>
                </a:solidFill>
              </a:rPr>
              <a:t>Addressing co-morbid and multi-morbid conditions</a:t>
            </a:r>
          </a:p>
          <a:p>
            <a:r>
              <a:rPr lang="en-US" sz="4000" dirty="0" smtClean="0">
                <a:solidFill>
                  <a:srgbClr val="0000CC"/>
                </a:solidFill>
              </a:rPr>
              <a:t>Offering rapid diagnostics</a:t>
            </a:r>
          </a:p>
          <a:p>
            <a:r>
              <a:rPr lang="en-US" sz="4000" dirty="0" smtClean="0">
                <a:solidFill>
                  <a:srgbClr val="0000CC"/>
                </a:solidFill>
              </a:rPr>
              <a:t>Engaging with private laboratories and private providers</a:t>
            </a:r>
          </a:p>
          <a:p>
            <a:endParaRPr lang="en-US" sz="4000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0000CC"/>
                </a:solidFill>
              </a:rPr>
              <a:t>Patient-centric approach</a:t>
            </a:r>
          </a:p>
          <a:p>
            <a:r>
              <a:rPr lang="en-US" sz="3600" dirty="0" smtClean="0">
                <a:solidFill>
                  <a:srgbClr val="0000CC"/>
                </a:solidFill>
              </a:rPr>
              <a:t>Community-based treatment centres</a:t>
            </a:r>
          </a:p>
          <a:p>
            <a:r>
              <a:rPr lang="en-US" sz="3600" dirty="0" smtClean="0">
                <a:solidFill>
                  <a:srgbClr val="0000CC"/>
                </a:solidFill>
              </a:rPr>
              <a:t>Promoting rational use of anti-TB drugs</a:t>
            </a:r>
          </a:p>
          <a:p>
            <a:r>
              <a:rPr lang="en-US" sz="3600" dirty="0" smtClean="0">
                <a:solidFill>
                  <a:srgbClr val="0000CC"/>
                </a:solidFill>
              </a:rPr>
              <a:t>Disseminating STCI</a:t>
            </a:r>
          </a:p>
          <a:p>
            <a:r>
              <a:rPr lang="en-US" sz="3600" dirty="0" smtClean="0">
                <a:solidFill>
                  <a:srgbClr val="0000CC"/>
                </a:solidFill>
              </a:rPr>
              <a:t>Improved data management systems</a:t>
            </a:r>
          </a:p>
          <a:p>
            <a:r>
              <a:rPr lang="en-US" sz="3600" dirty="0" smtClean="0">
                <a:solidFill>
                  <a:srgbClr val="0000CC"/>
                </a:solidFill>
              </a:rPr>
              <a:t>Social support program</a:t>
            </a:r>
          </a:p>
          <a:p>
            <a:r>
              <a:rPr lang="en-US" sz="3600" dirty="0" smtClean="0">
                <a:solidFill>
                  <a:srgbClr val="0000CC"/>
                </a:solidFill>
              </a:rPr>
              <a:t>NGO/PP interventions</a:t>
            </a:r>
            <a:endParaRPr lang="en-US" sz="3600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3600" b="1" i="1" dirty="0" smtClean="0">
                <a:solidFill>
                  <a:srgbClr val="0070C0"/>
                </a:solidFill>
              </a:rPr>
              <a:t>Reaching the Unreached</a:t>
            </a:r>
            <a:endParaRPr lang="en-US" sz="3600" b="1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0000CC"/>
                </a:solidFill>
              </a:rPr>
              <a:t>Contact tracing</a:t>
            </a:r>
          </a:p>
          <a:p>
            <a:r>
              <a:rPr lang="en-US" sz="4000" dirty="0" smtClean="0">
                <a:solidFill>
                  <a:srgbClr val="0000CC"/>
                </a:solidFill>
              </a:rPr>
              <a:t>Infection control in health care settings</a:t>
            </a:r>
          </a:p>
          <a:p>
            <a:r>
              <a:rPr lang="en-US" sz="4000" dirty="0" smtClean="0">
                <a:solidFill>
                  <a:srgbClr val="0000CC"/>
                </a:solidFill>
              </a:rPr>
              <a:t>Preventive treatment to vulnerable population</a:t>
            </a:r>
            <a:endParaRPr lang="en-US" sz="4000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525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3200" b="1" i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The next generation will receive the highest standards of care &amp; support from healthcare providers of their choice</a:t>
            </a:r>
            <a:endParaRPr lang="en-IN" sz="3200" i="1" dirty="0">
              <a:solidFill>
                <a:srgbClr val="0000CC"/>
              </a:solidFill>
            </a:endParaRPr>
          </a:p>
        </p:txBody>
      </p:sp>
      <p:pic>
        <p:nvPicPr>
          <p:cNvPr id="5" name="Picture 2" descr="C:\Documents and Settings\ogeorge\My Documents\Documents\Abt - MBPH\TB\Working Documents\Photographs &amp; Maps\Good Pics\Abt Photo Contest\Children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68042" y="1600201"/>
            <a:ext cx="3798916" cy="3276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4876800" y="5562600"/>
            <a:ext cx="3429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>
              <a:spcBef>
                <a:spcPct val="20000"/>
              </a:spcBef>
              <a:buClr>
                <a:srgbClr val="FF000A"/>
              </a:buClr>
              <a:buFont typeface="Wingdings" pitchFamily="2" charset="2"/>
              <a:buNone/>
            </a:pPr>
            <a:endParaRPr lang="en-US" b="1" dirty="0">
              <a:solidFill>
                <a:srgbClr val="DA291C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Burden of Tuberculosis: Global and India</a:t>
            </a:r>
          </a:p>
        </p:txBody>
      </p:sp>
      <p:pic>
        <p:nvPicPr>
          <p:cNvPr id="5" name="Picture 4" descr="228_tuberculosis_cases-ea-car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0" y="1309551"/>
            <a:ext cx="9131837" cy="456772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/>
            <a:ext uri="{91240B29-F687-4F45-9708-019B960494DF}"/>
          </a:extLst>
        </p:spPr>
      </p:pic>
      <p:sp>
        <p:nvSpPr>
          <p:cNvPr id="6" name="TextBox 5"/>
          <p:cNvSpPr txBox="1"/>
          <p:nvPr/>
        </p:nvSpPr>
        <p:spPr>
          <a:xfrm>
            <a:off x="4716463" y="4941888"/>
            <a:ext cx="4318000" cy="1538287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1400" b="1" u="sng" dirty="0">
                <a:latin typeface="+mn-lt"/>
                <a:cs typeface="Arial" charset="0"/>
              </a:rPr>
              <a:t>India*:</a:t>
            </a:r>
            <a:endParaRPr lang="en-US" sz="1600" b="1" u="sng" dirty="0">
              <a:latin typeface="+mn-lt"/>
              <a:cs typeface="Arial" charset="0"/>
            </a:endParaRP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en-US" sz="1600" b="1" dirty="0">
                <a:latin typeface="Arial" charset="0"/>
                <a:cs typeface="Arial" charset="0"/>
              </a:rPr>
              <a:t>Incidence</a:t>
            </a:r>
            <a:r>
              <a:rPr lang="en-US" sz="1600" dirty="0">
                <a:latin typeface="Arial" charset="0"/>
                <a:cs typeface="Arial" charset="0"/>
              </a:rPr>
              <a:t> – 2.1 million; 26% of global TB 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en-US" sz="1600" b="1" dirty="0">
                <a:latin typeface="Arial" charset="0"/>
                <a:cs typeface="Arial" charset="0"/>
              </a:rPr>
              <a:t>Deaths</a:t>
            </a:r>
            <a:r>
              <a:rPr lang="en-US" sz="1600" dirty="0">
                <a:latin typeface="Arial" charset="0"/>
                <a:cs typeface="Arial" charset="0"/>
              </a:rPr>
              <a:t> – 270,000; 42,000 among HIV+ (1.9%)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en-US" sz="1600" b="1" dirty="0">
                <a:latin typeface="Arial" charset="0"/>
                <a:cs typeface="Arial" charset="0"/>
              </a:rPr>
              <a:t>HIV co-infection </a:t>
            </a:r>
            <a:r>
              <a:rPr lang="en-US" sz="1600" dirty="0">
                <a:latin typeface="Arial" charset="0"/>
                <a:cs typeface="Arial" charset="0"/>
              </a:rPr>
              <a:t>– 130,000 (5.9%)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en-US" sz="1600" b="1" dirty="0">
                <a:solidFill>
                  <a:srgbClr val="FF0000"/>
                </a:solidFill>
                <a:latin typeface="Arial" charset="0"/>
                <a:cs typeface="Arial" charset="0"/>
              </a:rPr>
              <a:t>‘Missing’ TB Cases</a:t>
            </a:r>
            <a:r>
              <a:rPr lang="en-US" sz="1600" dirty="0">
                <a:solidFill>
                  <a:srgbClr val="FF0000"/>
                </a:solidFill>
                <a:latin typeface="Arial" charset="0"/>
                <a:cs typeface="Arial" charset="0"/>
              </a:rPr>
              <a:t>: 1000,000 (33%)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9063" y="4941888"/>
            <a:ext cx="4524375" cy="1538287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1400" b="1" u="sng" dirty="0">
                <a:latin typeface="+mn-lt"/>
                <a:cs typeface="Arial" charset="0"/>
              </a:rPr>
              <a:t>Global*:</a:t>
            </a:r>
            <a:endParaRPr lang="en-US" sz="1600" b="1" u="sng" dirty="0">
              <a:latin typeface="+mn-lt"/>
              <a:cs typeface="Arial" charset="0"/>
            </a:endParaRP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en-US" sz="1600" b="1" dirty="0">
                <a:latin typeface="+mn-lt"/>
                <a:cs typeface="Arial" charset="0"/>
              </a:rPr>
              <a:t>Incidence</a:t>
            </a:r>
            <a:r>
              <a:rPr lang="en-US" sz="1600" dirty="0">
                <a:latin typeface="+mn-lt"/>
                <a:cs typeface="Arial" charset="0"/>
              </a:rPr>
              <a:t> – 9million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en-US" sz="1600" b="1" dirty="0">
                <a:latin typeface="Arial" charset="0"/>
                <a:cs typeface="Arial" charset="0"/>
              </a:rPr>
              <a:t>Deaths</a:t>
            </a:r>
            <a:r>
              <a:rPr lang="en-US" sz="1600" dirty="0">
                <a:latin typeface="Arial" charset="0"/>
                <a:cs typeface="Arial" charset="0"/>
              </a:rPr>
              <a:t> – 1.5 million; 320,000 among </a:t>
            </a:r>
            <a:r>
              <a:rPr lang="en-US" sz="1600" dirty="0" smtClean="0">
                <a:latin typeface="Arial" charset="0"/>
                <a:cs typeface="Arial" charset="0"/>
              </a:rPr>
              <a:t>HIV+ </a:t>
            </a:r>
            <a:r>
              <a:rPr lang="en-US" sz="1600" dirty="0">
                <a:latin typeface="Arial" charset="0"/>
                <a:cs typeface="Arial" charset="0"/>
              </a:rPr>
              <a:t>(3.7%)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en-US" sz="1600" b="1" dirty="0">
                <a:latin typeface="Arial" charset="0"/>
                <a:cs typeface="Arial" charset="0"/>
              </a:rPr>
              <a:t>HIV co-infection</a:t>
            </a:r>
            <a:r>
              <a:rPr lang="en-US" sz="1600" dirty="0">
                <a:latin typeface="Arial" charset="0"/>
                <a:cs typeface="Arial" charset="0"/>
              </a:rPr>
              <a:t> – 1.1 million (13%)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en-US" sz="1600" b="1" dirty="0">
                <a:solidFill>
                  <a:srgbClr val="FF0000"/>
                </a:solidFill>
                <a:latin typeface="+mn-lt"/>
                <a:cs typeface="Arial" charset="0"/>
              </a:rPr>
              <a:t>‘Missing’ TB Cases</a:t>
            </a:r>
            <a:r>
              <a:rPr lang="en-US" sz="1600" dirty="0">
                <a:solidFill>
                  <a:srgbClr val="FF0000"/>
                </a:solidFill>
                <a:latin typeface="+mn-lt"/>
                <a:cs typeface="Arial" charset="0"/>
              </a:rPr>
              <a:t>: 2.9 million (34%)</a:t>
            </a:r>
          </a:p>
        </p:txBody>
      </p:sp>
      <p:sp>
        <p:nvSpPr>
          <p:cNvPr id="18438" name="TextBox 9"/>
          <p:cNvSpPr txBox="1">
            <a:spLocks noChangeArrowheads="1"/>
          </p:cNvSpPr>
          <p:nvPr/>
        </p:nvSpPr>
        <p:spPr bwMode="auto">
          <a:xfrm>
            <a:off x="2159000" y="6415088"/>
            <a:ext cx="4826000" cy="261937"/>
          </a:xfrm>
          <a:prstGeom prst="rect">
            <a:avLst/>
          </a:prstGeom>
          <a:solidFill>
            <a:srgbClr val="FFFF00"/>
          </a:solidFill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100" b="1" i="1">
                <a:solidFill>
                  <a:srgbClr val="000000"/>
                </a:solidFill>
              </a:rPr>
              <a:t>*WHO Global TB Report 2013; </a:t>
            </a:r>
            <a:r>
              <a:rPr lang="en-US" sz="1100" b="1" baseline="30000">
                <a:solidFill>
                  <a:srgbClr val="000000"/>
                </a:solidFill>
              </a:rPr>
              <a:t>$</a:t>
            </a:r>
            <a:r>
              <a:rPr lang="en-US" sz="1100" b="1">
                <a:solidFill>
                  <a:srgbClr val="000000"/>
                </a:solidFill>
              </a:rPr>
              <a:t>WHO TB Country Profiles, 2013 &amp; 14</a:t>
            </a:r>
            <a:endParaRPr lang="en-US" sz="1100" b="1" i="1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TB Burden - India</a:t>
            </a:r>
            <a:endParaRPr lang="en-IN" sz="32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0" y="1219201"/>
          <a:ext cx="8839200" cy="56370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46400"/>
                <a:gridCol w="2540000"/>
                <a:gridCol w="3352800"/>
              </a:tblGrid>
              <a:tr h="1098510">
                <a:tc>
                  <a:txBody>
                    <a:bodyPr/>
                    <a:lstStyle/>
                    <a:p>
                      <a:r>
                        <a:rPr lang="en-IN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Estimates of TB burden * 2013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Number 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Rate</a:t>
                      </a:r>
                      <a:br>
                        <a:rPr lang="en-IN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IN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(per 100 000 population)</a:t>
                      </a:r>
                      <a:endParaRPr lang="en-IN" sz="2400" dirty="0"/>
                    </a:p>
                  </a:txBody>
                  <a:tcPr/>
                </a:tc>
              </a:tr>
              <a:tr h="636438">
                <a:tc>
                  <a:txBody>
                    <a:bodyPr/>
                    <a:lstStyle/>
                    <a:p>
                      <a:pPr>
                        <a:lnSpc>
                          <a:spcPts val="720"/>
                        </a:lnSpc>
                        <a:spcAft>
                          <a:spcPts val="0"/>
                        </a:spcAft>
                      </a:pPr>
                      <a:r>
                        <a:rPr lang="en-IN" sz="1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Mortality (excludes HIV+TB)</a:t>
                      </a:r>
                      <a:endParaRPr lang="en-IN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55" marR="825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 240,000</a:t>
                      </a:r>
                      <a:endParaRPr lang="en-IN" sz="2400" dirty="0"/>
                    </a:p>
                  </a:txBody>
                  <a:tcPr marL="8255" marR="82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720"/>
                        </a:lnSpc>
                        <a:spcAft>
                          <a:spcPts val="0"/>
                        </a:spcAft>
                      </a:pPr>
                      <a:r>
                        <a:rPr lang="en-IN" sz="2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19</a:t>
                      </a:r>
                      <a:endParaRPr lang="en-IN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55" marR="8255" marT="0" marB="0" anchor="ctr"/>
                </a:tc>
              </a:tr>
              <a:tr h="636438">
                <a:tc>
                  <a:txBody>
                    <a:bodyPr/>
                    <a:lstStyle/>
                    <a:p>
                      <a:pPr>
                        <a:lnSpc>
                          <a:spcPts val="720"/>
                        </a:lnSpc>
                        <a:spcAft>
                          <a:spcPts val="0"/>
                        </a:spcAft>
                      </a:pPr>
                      <a:r>
                        <a:rPr lang="en-IN" sz="1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Mortality (HIV+TB only)</a:t>
                      </a:r>
                      <a:endParaRPr lang="en-IN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55" marR="82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720"/>
                        </a:lnSpc>
                        <a:spcAft>
                          <a:spcPts val="0"/>
                        </a:spcAft>
                      </a:pPr>
                      <a:r>
                        <a:rPr lang="en-IN" sz="20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38,000</a:t>
                      </a:r>
                      <a:endParaRPr lang="en-IN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55" marR="82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720"/>
                        </a:lnSpc>
                        <a:spcAft>
                          <a:spcPts val="0"/>
                        </a:spcAft>
                      </a:pPr>
                      <a:r>
                        <a:rPr lang="en-IN" sz="2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en-IN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55" marR="8255" marT="0" marB="0" anchor="ctr"/>
                </a:tc>
              </a:tr>
              <a:tr h="636438">
                <a:tc>
                  <a:txBody>
                    <a:bodyPr/>
                    <a:lstStyle/>
                    <a:p>
                      <a:pPr>
                        <a:lnSpc>
                          <a:spcPts val="720"/>
                        </a:lnSpc>
                        <a:spcAft>
                          <a:spcPts val="0"/>
                        </a:spcAft>
                      </a:pPr>
                      <a:r>
                        <a:rPr lang="en-IN" sz="1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Prevalence  </a:t>
                      </a:r>
                      <a:r>
                        <a:rPr lang="en-IN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(includes HIV+TB)</a:t>
                      </a:r>
                      <a:endParaRPr lang="en-IN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55" marR="82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720"/>
                        </a:lnSpc>
                        <a:spcAft>
                          <a:spcPts val="0"/>
                        </a:spcAft>
                      </a:pPr>
                      <a:r>
                        <a:rPr lang="en-IN" sz="2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 </a:t>
                      </a:r>
                      <a:r>
                        <a:rPr lang="en-IN" sz="20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600,000</a:t>
                      </a:r>
                      <a:endParaRPr lang="en-IN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55" marR="82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72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211</a:t>
                      </a:r>
                      <a:endParaRPr lang="en-IN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55" marR="8255" marT="0" marB="0" anchor="ctr"/>
                </a:tc>
              </a:tr>
              <a:tr h="636438">
                <a:tc>
                  <a:txBody>
                    <a:bodyPr/>
                    <a:lstStyle/>
                    <a:p>
                      <a:pPr>
                        <a:lnSpc>
                          <a:spcPts val="720"/>
                        </a:lnSpc>
                        <a:spcAft>
                          <a:spcPts val="0"/>
                        </a:spcAft>
                      </a:pPr>
                      <a:r>
                        <a:rPr lang="en-IN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Incidence  (includes HIV+TB)</a:t>
                      </a:r>
                      <a:endParaRPr lang="en-IN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55" marR="82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720"/>
                        </a:lnSpc>
                        <a:spcAft>
                          <a:spcPts val="0"/>
                        </a:spcAft>
                      </a:pPr>
                      <a:r>
                        <a:rPr lang="en-IN" sz="2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 </a:t>
                      </a:r>
                      <a:r>
                        <a:rPr lang="en-IN" sz="20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100,000</a:t>
                      </a:r>
                      <a:endParaRPr lang="en-IN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55" marR="82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72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171</a:t>
                      </a:r>
                      <a:endParaRPr lang="en-IN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55" marR="8255" marT="0" marB="0" anchor="ctr"/>
                </a:tc>
              </a:tr>
              <a:tr h="636438">
                <a:tc>
                  <a:txBody>
                    <a:bodyPr/>
                    <a:lstStyle/>
                    <a:p>
                      <a:pPr>
                        <a:lnSpc>
                          <a:spcPts val="720"/>
                        </a:lnSpc>
                        <a:spcAft>
                          <a:spcPts val="0"/>
                        </a:spcAft>
                      </a:pPr>
                      <a:r>
                        <a:rPr lang="en-IN" sz="1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Incidence (HIV+TB only)</a:t>
                      </a:r>
                      <a:endParaRPr lang="en-IN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55" marR="82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720"/>
                        </a:lnSpc>
                        <a:spcAft>
                          <a:spcPts val="0"/>
                        </a:spcAft>
                      </a:pPr>
                      <a:r>
                        <a:rPr lang="en-IN" sz="20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120,000</a:t>
                      </a:r>
                      <a:endParaRPr lang="en-IN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55" marR="82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720"/>
                        </a:lnSpc>
                        <a:spcAft>
                          <a:spcPts val="0"/>
                        </a:spcAft>
                      </a:pPr>
                      <a:r>
                        <a:rPr lang="en-IN" sz="2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9.7</a:t>
                      </a:r>
                      <a:endParaRPr lang="en-IN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55" marR="8255" marT="0" marB="0" anchor="ctr"/>
                </a:tc>
              </a:tr>
              <a:tr h="1147333">
                <a:tc>
                  <a:txBody>
                    <a:bodyPr/>
                    <a:lstStyle/>
                    <a:p>
                      <a:pPr>
                        <a:lnSpc>
                          <a:spcPts val="720"/>
                        </a:lnSpc>
                        <a:spcAft>
                          <a:spcPts val="0"/>
                        </a:spcAft>
                      </a:pPr>
                      <a:r>
                        <a:rPr lang="en-IN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Case detection, all forms </a:t>
                      </a:r>
                      <a:r>
                        <a:rPr lang="en-IN" sz="1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(%)</a:t>
                      </a:r>
                      <a:endParaRPr lang="en-IN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55" marR="82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720"/>
                        </a:lnSpc>
                        <a:spcAft>
                          <a:spcPts val="0"/>
                        </a:spcAft>
                      </a:pPr>
                      <a:r>
                        <a:rPr lang="en-IN" sz="20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58,000</a:t>
                      </a:r>
                      <a:endParaRPr lang="en-IN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55" marR="8255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/>
                    </a:p>
                    <a:p>
                      <a:pPr algn="ctr"/>
                      <a:endParaRPr lang="en-US" sz="2400" dirty="0" smtClean="0"/>
                    </a:p>
                    <a:p>
                      <a:pPr algn="ctr"/>
                      <a:r>
                        <a:rPr lang="en-US" sz="2400" dirty="0" smtClean="0"/>
                        <a:t>     </a:t>
                      </a:r>
                      <a:r>
                        <a:rPr lang="en-US" sz="1100" dirty="0" smtClean="0"/>
                        <a:t>India</a:t>
                      </a:r>
                      <a:r>
                        <a:rPr lang="en-US" sz="1100" baseline="0" dirty="0" smtClean="0"/>
                        <a:t> TB Report 2014 </a:t>
                      </a:r>
                      <a:endParaRPr lang="en-US" sz="1100" dirty="0" smtClean="0"/>
                    </a:p>
                    <a:p>
                      <a:pPr algn="ctr"/>
                      <a:endParaRPr lang="en-IN" sz="11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868362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7030A0"/>
                </a:solidFill>
              </a:rPr>
              <a:t>India – Burden of the disease</a:t>
            </a:r>
            <a:endParaRPr lang="en-IN" sz="4000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334000"/>
          </a:xfrm>
        </p:spPr>
        <p:txBody>
          <a:bodyPr>
            <a:normAutofit/>
          </a:bodyPr>
          <a:lstStyle/>
          <a:p>
            <a:r>
              <a:rPr lang="en-IN" dirty="0" smtClean="0">
                <a:solidFill>
                  <a:srgbClr val="002060"/>
                </a:solidFill>
              </a:rPr>
              <a:t> 25% of the global incidence of an estimated 9 million</a:t>
            </a:r>
          </a:p>
          <a:p>
            <a:r>
              <a:rPr lang="en-IN" dirty="0" smtClean="0">
                <a:solidFill>
                  <a:srgbClr val="002060"/>
                </a:solidFill>
              </a:rPr>
              <a:t>Third leading cause of death among women of reproductive age (15-44 years)</a:t>
            </a:r>
          </a:p>
          <a:p>
            <a:r>
              <a:rPr lang="en-IN" dirty="0" smtClean="0">
                <a:solidFill>
                  <a:srgbClr val="002060"/>
                </a:solidFill>
              </a:rPr>
              <a:t>The direct and indirect costs of TB to India amount to an estimated $23.7 billion annually</a:t>
            </a:r>
          </a:p>
          <a:p>
            <a:r>
              <a:rPr lang="en-IN" dirty="0" smtClean="0">
                <a:solidFill>
                  <a:srgbClr val="002060"/>
                </a:solidFill>
              </a:rPr>
              <a:t>An average 3 to 4 months of work time is lost as result of TB, resulting in an average loss of potential earning of 20-30% of the annual household income</a:t>
            </a:r>
            <a:endParaRPr lang="en-IN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Urban Scenario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10200"/>
          </a:xfrm>
        </p:spPr>
        <p:txBody>
          <a:bodyPr>
            <a:normAutofit lnSpcReduction="10000"/>
          </a:bodyPr>
          <a:lstStyle/>
          <a:p>
            <a:r>
              <a:rPr lang="en-IN" dirty="0" smtClean="0">
                <a:solidFill>
                  <a:srgbClr val="002060"/>
                </a:solidFill>
              </a:rPr>
              <a:t>The urban slum population in India increased to 65.5 million in 2011 from 43 million in 2001 &amp; at the time was projected to grow at 5% annually</a:t>
            </a:r>
          </a:p>
          <a:p>
            <a:r>
              <a:rPr lang="en-IN" dirty="0" smtClean="0">
                <a:solidFill>
                  <a:srgbClr val="002060"/>
                </a:solidFill>
              </a:rPr>
              <a:t>At about 8%, TB is the leading cause of death from infectious disease in urban India among productive adults (16-70 years)</a:t>
            </a:r>
          </a:p>
          <a:p>
            <a:r>
              <a:rPr lang="en-IN" dirty="0" smtClean="0">
                <a:solidFill>
                  <a:srgbClr val="002060"/>
                </a:solidFill>
              </a:rPr>
              <a:t>Despite perceived proximity of the urban poor to urban health facilities, access to standardized, high quality TB services is limited. </a:t>
            </a:r>
            <a:endParaRPr lang="en-IN" sz="2800" dirty="0" smtClean="0">
              <a:solidFill>
                <a:srgbClr val="002060"/>
              </a:solidFill>
            </a:endParaRPr>
          </a:p>
          <a:p>
            <a:endParaRPr lang="en-IN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Urban Scenario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292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</a:rPr>
              <a:t>TB control program is predominantly rural</a:t>
            </a:r>
          </a:p>
          <a:p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</a:rPr>
              <a:t>Urban TB control is organized on an ad-hoc basis</a:t>
            </a:r>
          </a:p>
          <a:p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</a:rPr>
              <a:t>Wide variety of health providers</a:t>
            </a:r>
          </a:p>
          <a:p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</a:rPr>
              <a:t>Provision of health care is predominantly private</a:t>
            </a:r>
            <a:endParaRPr lang="en-US" sz="36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Operational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</a:rPr>
              <a:t>Deficient public health infrastructure</a:t>
            </a:r>
          </a:p>
          <a:p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</a:rPr>
              <a:t>Poor quality of services rendered by private care</a:t>
            </a:r>
          </a:p>
          <a:p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</a:rPr>
              <a:t>Migration of people </a:t>
            </a:r>
          </a:p>
          <a:p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</a:rPr>
              <a:t>Lack of follow-up of patients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Sociological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</a:rPr>
              <a:t>People living in slums</a:t>
            </a:r>
          </a:p>
          <a:p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</a:rPr>
              <a:t>Migration</a:t>
            </a:r>
          </a:p>
          <a:p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</a:rPr>
              <a:t>Substance abuse</a:t>
            </a:r>
          </a:p>
          <a:p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</a:rPr>
              <a:t>Health inequalities</a:t>
            </a:r>
          </a:p>
          <a:p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</a:rPr>
              <a:t>Differential exposure and susceptibility</a:t>
            </a:r>
          </a:p>
          <a:p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</a:rPr>
              <a:t>Vulnerable groups </a:t>
            </a:r>
          </a:p>
          <a:p>
            <a:endParaRPr lang="en-US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</TotalTime>
  <Words>743</Words>
  <Application>Microsoft Office PowerPoint</Application>
  <PresentationFormat>On-screen Show (4:3)</PresentationFormat>
  <Paragraphs>165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Tackling  TB in Urban Areas  KACHCON 2015 31 October 2015 Yenepoya Medical College</vt:lpstr>
      <vt:lpstr>Theme</vt:lpstr>
      <vt:lpstr>Burden of Tuberculosis: Global and India</vt:lpstr>
      <vt:lpstr>TB Burden - India</vt:lpstr>
      <vt:lpstr>India – Burden of the disease</vt:lpstr>
      <vt:lpstr>Urban Scenario</vt:lpstr>
      <vt:lpstr>Urban Scenario</vt:lpstr>
      <vt:lpstr>Operational Challenges</vt:lpstr>
      <vt:lpstr>Sociological Challenges</vt:lpstr>
      <vt:lpstr>Communities in Urban Area</vt:lpstr>
      <vt:lpstr>Providers in Urban Area – who see TB</vt:lpstr>
      <vt:lpstr>The need</vt:lpstr>
      <vt:lpstr>Interface to connect</vt:lpstr>
      <vt:lpstr>Focus of Urban TB intervention</vt:lpstr>
      <vt:lpstr>Interventions….</vt:lpstr>
      <vt:lpstr>Network formation: Relationship building</vt:lpstr>
      <vt:lpstr>ACSM activities</vt:lpstr>
      <vt:lpstr>Improved case finding</vt:lpstr>
      <vt:lpstr>Management </vt:lpstr>
      <vt:lpstr>Management </vt:lpstr>
      <vt:lpstr>Thanks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Tackling Urban TB</dc:title>
  <dc:creator>new</dc:creator>
  <cp:lastModifiedBy>SANGEETH</cp:lastModifiedBy>
  <cp:revision>70</cp:revision>
  <dcterms:created xsi:type="dcterms:W3CDTF">2006-08-16T00:00:00Z</dcterms:created>
  <dcterms:modified xsi:type="dcterms:W3CDTF">2015-10-31T08:11:34Z</dcterms:modified>
</cp:coreProperties>
</file>